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22"/>
  </p:notesMasterIdLst>
  <p:handoutMasterIdLst>
    <p:handoutMasterId r:id="rId23"/>
  </p:handoutMasterIdLst>
  <p:sldIdLst>
    <p:sldId id="256" r:id="rId2"/>
    <p:sldId id="284" r:id="rId3"/>
    <p:sldId id="286" r:id="rId4"/>
    <p:sldId id="292" r:id="rId5"/>
    <p:sldId id="287" r:id="rId6"/>
    <p:sldId id="280" r:id="rId7"/>
    <p:sldId id="281" r:id="rId8"/>
    <p:sldId id="282" r:id="rId9"/>
    <p:sldId id="283" r:id="rId10"/>
    <p:sldId id="279" r:id="rId11"/>
    <p:sldId id="262" r:id="rId12"/>
    <p:sldId id="296" r:id="rId13"/>
    <p:sldId id="297" r:id="rId14"/>
    <p:sldId id="298" r:id="rId15"/>
    <p:sldId id="263" r:id="rId16"/>
    <p:sldId id="264" r:id="rId17"/>
    <p:sldId id="265" r:id="rId18"/>
    <p:sldId id="266" r:id="rId19"/>
    <p:sldId id="295" r:id="rId20"/>
    <p:sldId id="294" r:id="rId2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FF06"/>
    <a:srgbClr val="EEFFFF"/>
    <a:srgbClr val="DEEFE4"/>
    <a:srgbClr val="80E4EF"/>
    <a:srgbClr val="66FFFF"/>
    <a:srgbClr val="F0EAC5"/>
    <a:srgbClr val="D4F5F2"/>
    <a:srgbClr val="B6E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396" y="54"/>
      </p:cViewPr>
      <p:guideLst>
        <p:guide orient="horz" pos="2880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3456" y="-102"/>
      </p:cViewPr>
      <p:guideLst>
        <p:guide orient="horz" pos="3126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572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6572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470"/>
            <a:ext cx="2946247" cy="496571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26" y="9428470"/>
            <a:ext cx="2946246" cy="496571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fld id="{CBE0A85A-55C5-40AF-8400-CACA454BC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2021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572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6572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fld id="{F442C216-1040-4EAC-B101-26A032DDEDF8}" type="datetimeFigureOut">
              <a:rPr lang="en-US" smtClean="0"/>
              <a:t>05-Oct-20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9" tIns="46045" rIns="92089" bIns="4604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88" y="4715034"/>
            <a:ext cx="5439101" cy="4467546"/>
          </a:xfrm>
          <a:prstGeom prst="rect">
            <a:avLst/>
          </a:prstGeom>
        </p:spPr>
        <p:txBody>
          <a:bodyPr vert="horz" lIns="92089" tIns="46045" rIns="92089" bIns="4604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470"/>
            <a:ext cx="2946247" cy="496571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26" y="9428470"/>
            <a:ext cx="2946246" cy="496571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fld id="{78E8B96F-C442-4AF8-8612-72E01C923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727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31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940A8-F8B2-444A-99E3-84397BBE0BAF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05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6C97-7BE4-4CCE-AB5F-EE695B1E74FD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13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F59C-0719-462E-8B7D-DA4C9208070F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13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DE2D-93E8-44E7-8D09-68687CA0D005}" type="datetime1">
              <a:rPr lang="en-US" smtClean="0"/>
              <a:t>05-Oct-20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185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D1644-0908-48B1-B936-074A52712C2F}" type="datetime1">
              <a:rPr lang="en-US" smtClean="0"/>
              <a:t>05-Oct-20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9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D5C9-64AF-4ED9-B7E0-82960483B8B4}" type="datetime1">
              <a:rPr lang="en-US" smtClean="0"/>
              <a:t>05-Oct-20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949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F94-16E3-430A-BD6C-82F46B12EDC6}" type="datetime1">
              <a:rPr lang="en-US" smtClean="0"/>
              <a:t>05-Oct-20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9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DCD7-4A7C-4549-9988-9709F8ABDFA4}" type="datetime1">
              <a:rPr lang="en-US" smtClean="0"/>
              <a:t>05-Oct-20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5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7215-4CA8-4BE3-B04E-74E08649F8F6}" type="datetime1">
              <a:rPr lang="en-US" smtClean="0"/>
              <a:t>05-Oct-20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2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2EA8-8838-4F2E-92F0-D06B21CC9AC8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5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F969-22A6-432D-91D4-FDF5BD7B67D8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2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49D69-6EB3-4F3D-B912-A685A50E57D9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46664-91D7-431F-A1B5-E0567EEB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7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158468" y="4876800"/>
            <a:ext cx="4953000" cy="914400"/>
          </a:xfrm>
        </p:spPr>
        <p:txBody>
          <a:bodyPr>
            <a:noAutofit/>
          </a:bodyPr>
          <a:lstStyle/>
          <a:p>
            <a:pPr algn="r"/>
            <a:r>
              <a:rPr lang="en-US" sz="3700" b="1" dirty="0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U Min </a:t>
            </a:r>
            <a:r>
              <a:rPr lang="en-US" sz="3700" b="1" dirty="0" err="1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Naing</a:t>
            </a:r>
            <a:r>
              <a:rPr lang="en-US" sz="3700" b="1" dirty="0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(MLRC)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600200" y="2286000"/>
            <a:ext cx="5910592" cy="1066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softRound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my-MM" sz="5400" b="1" dirty="0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အင်္ဂလိပ်စာမိတ်ဆက်</a:t>
            </a:r>
            <a:endParaRPr lang="en-US" sz="5400" b="1" cap="none" spc="0" dirty="0">
              <a:ln/>
              <a:solidFill>
                <a:srgbClr val="0000FF"/>
              </a:solidFill>
              <a:effectLst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49387"/>
          <a:stretch/>
        </p:blipFill>
        <p:spPr>
          <a:xfrm>
            <a:off x="135" y="9646"/>
            <a:ext cx="1828665" cy="18933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29370"/>
            <a:ext cx="1903413" cy="19188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93396" y="3342987"/>
            <a:ext cx="3124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3200" b="1" dirty="0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အပိုင်း (၁)</a:t>
            </a:r>
            <a:endParaRPr lang="en-US" sz="3200" b="1" dirty="0">
              <a:solidFill>
                <a:srgbClr val="0000FF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24191" y="477884"/>
            <a:ext cx="5619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2800" b="1" dirty="0">
                <a:solidFill>
                  <a:schemeClr val="accent3">
                    <a:lumMod val="50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16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266700"/>
            <a:ext cx="8991600" cy="6477000"/>
          </a:xfrm>
        </p:spPr>
        <p:txBody>
          <a:bodyPr numCol="1">
            <a:noAutofit/>
          </a:bodyPr>
          <a:lstStyle/>
          <a:p>
            <a:pPr marL="2286000" indent="-2176463">
              <a:lnSpc>
                <a:spcPct val="150000"/>
              </a:lnSpc>
              <a:spcBef>
                <a:spcPts val="1200"/>
              </a:spcBef>
              <a:buNone/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၁။ ခေါင်းစဉ်	- အင်္ဂလိပ်စာမိတ်ဆက် (ပထမဆင့်နှင့်ဒုတိယဆင့်) </a:t>
            </a:r>
          </a:p>
          <a:p>
            <a:pPr marL="2286000" indent="-2176463">
              <a:lnSpc>
                <a:spcPct val="150000"/>
              </a:lnSpc>
              <a:spcBef>
                <a:spcPts val="1200"/>
              </a:spcBef>
              <a:buNone/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အပိုင်း (၁)</a:t>
            </a:r>
          </a:p>
          <a:p>
            <a:pPr marL="2286000" indent="-2176463">
              <a:lnSpc>
                <a:spcPct val="150000"/>
              </a:lnSpc>
              <a:spcBef>
                <a:spcPts val="1200"/>
              </a:spcBef>
              <a:buNone/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၂။ အချိန်	- ၃၀ မိနစ်</a:t>
            </a:r>
          </a:p>
          <a:p>
            <a:pPr marL="2286000" indent="-2176463">
              <a:lnSpc>
                <a:spcPct val="150000"/>
              </a:lnSpc>
              <a:spcBef>
                <a:spcPts val="1200"/>
              </a:spcBef>
              <a:buNone/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၃။ ရည်ရွယ်ချက် (၁)	စာသင်သားကိုင်  စာအုပ်နှင့်  သင်တန်းလက်စွဲပါ  အကြောင်းအရာများကို ခွဲခြမ်းစိတ်ဖြာရန်</a:t>
            </a:r>
          </a:p>
          <a:p>
            <a:pPr marL="2286000" indent="-2176463">
              <a:lnSpc>
                <a:spcPct val="150000"/>
              </a:lnSpc>
              <a:spcBef>
                <a:spcPts val="1200"/>
              </a:spcBef>
              <a:buNone/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	(၂)	အင်္ဂလိပ်စာသင်ကြားရခြင်း၏ ရည်ရွယ်ချက်များနှင့်ကိုက်ညီသောသင်ပြနည်းများကိုဖော်ထုတ်တတ်ရန်</a:t>
            </a:r>
          </a:p>
          <a:p>
            <a:pPr marL="2286000" indent="-2176463">
              <a:lnSpc>
                <a:spcPct val="150000"/>
              </a:lnSpc>
              <a:spcBef>
                <a:spcPts val="1200"/>
              </a:spcBef>
              <a:buNone/>
            </a:pPr>
            <a:endParaRPr lang="my-MM" sz="2400" b="1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286000" indent="-2176463">
              <a:lnSpc>
                <a:spcPct val="150000"/>
              </a:lnSpc>
              <a:spcBef>
                <a:spcPts val="1200"/>
              </a:spcBef>
              <a:buNone/>
            </a:pPr>
            <a:endParaRPr lang="my-MM" sz="2400" b="1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286000" indent="-2176463">
              <a:lnSpc>
                <a:spcPct val="150000"/>
              </a:lnSpc>
              <a:spcBef>
                <a:spcPts val="1200"/>
              </a:spcBef>
              <a:buNone/>
            </a:pPr>
            <a:endParaRPr lang="my-MM" sz="2400" b="1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286000" indent="-2176463">
              <a:lnSpc>
                <a:spcPct val="150000"/>
              </a:lnSpc>
              <a:spcBef>
                <a:spcPts val="1200"/>
              </a:spcBef>
              <a:buNone/>
            </a:pPr>
            <a:endParaRPr lang="my-MM" sz="2400" b="1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8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228600"/>
            <a:ext cx="9067800" cy="6477000"/>
          </a:xfrm>
        </p:spPr>
        <p:txBody>
          <a:bodyPr numCol="1">
            <a:noAutofit/>
          </a:bodyPr>
          <a:lstStyle/>
          <a:p>
            <a:pPr marL="2625725" indent="-2625725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၁။ ခေါင်းစဉ်	- အင်္ဂလိပ်စာမိတ်ဆက် (ပထမဆင့်နှင့်ဒုတိယဆင့်) </a:t>
            </a:r>
          </a:p>
          <a:p>
            <a:pPr marL="2625725" indent="-2625725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၄။ အသိသညာ (</a:t>
            </a:r>
            <a:r>
              <a:rPr lang="en-US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concept) </a:t>
            </a: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များနှင့် အကြောင်းအရာ (</a:t>
            </a:r>
            <a:r>
              <a:rPr lang="en-US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content) </a:t>
            </a: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များ</a:t>
            </a:r>
          </a:p>
          <a:p>
            <a:pPr marL="2625725" indent="-2625725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အသိသညာ	-	အင်္ဂလိပ်စာဘာသာကို စနစ်တကျသင်ကြားသင်ယူ   ခြင်းဖြင့် ဘာသာစကားစွမ်းရည်(၄)မျိုး ဖွံ့ဖြိုးတိုးတက် ပြီး နေ့စဉ်ဘဝတွင် လက်တွေ့အသုံးပြုနိုင်သည်။ </a:t>
            </a:r>
          </a:p>
          <a:p>
            <a:pPr marL="2625725" indent="-2625725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အကြောင်းအရာ	(၁) အင်္ဂလိပ်စာသင်ရခြင်း ရည်ရွယ်ချက်</a:t>
            </a:r>
          </a:p>
          <a:p>
            <a:pPr marL="2625725" indent="-2625725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	(၂) အချိန်ခွဲဝေမှု</a:t>
            </a:r>
          </a:p>
          <a:p>
            <a:pPr marL="2625725" indent="-2625725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	(၃) ဖွဲ့စည်းပုံ</a:t>
            </a:r>
          </a:p>
          <a:p>
            <a:pPr marL="2625725" indent="-2625725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	(၄) မျှော်မှန်းရလဒ်</a:t>
            </a:r>
          </a:p>
          <a:p>
            <a:pPr marL="2625725" indent="-2625725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	(၅) သင်ကြားနည်း</a:t>
            </a:r>
          </a:p>
          <a:p>
            <a:pPr marL="2625725" indent="-2625725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3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52400"/>
            <a:ext cx="8915400" cy="6553200"/>
          </a:xfrm>
        </p:spPr>
        <p:txBody>
          <a:bodyPr numCol="1">
            <a:noAutofit/>
          </a:bodyPr>
          <a:lstStyle/>
          <a:p>
            <a:pPr marL="2914650" indent="-29146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746375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၅။ သင်တန်းသုံးပစ္စည်း	- ကျောင်းပြင်ပမူလတန်း ပညာရေး အစီအစဉ်     သင်တန်းလက်စွဲစာအုပ်</a:t>
            </a:r>
          </a:p>
          <a:p>
            <a:pPr marL="2914650" indent="-29146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746375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	-	ပထမဆင့်အင်္ဂလိပ်စာ စာသင်သားကိုင်စာအုပ်</a:t>
            </a:r>
          </a:p>
          <a:p>
            <a:pPr marL="2914650" indent="-29146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746375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	-	ဒုတိယဆင့်အင်္ဂလိပ်စာ စာသင်သားကိုင်စာအုပ်</a:t>
            </a:r>
          </a:p>
          <a:p>
            <a:pPr marL="2914650" indent="-29146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746375" algn="l"/>
              </a:tabLst>
            </a:pPr>
            <a:endParaRPr lang="my-MM" sz="2400" b="1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914650" indent="-29146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746375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၆။ သင်နည်း	- အကျိုးဆောင်ကရှင်းပြခြင်း၊ တစ်တန်းလုံးနှင့်     ဆွေးနွေးခြင်း၊ နှုတ်မေးနှုတ်ဖြေ ပြုလုပ်ခြင်း၊ အုပ်စုလိုက်ဆွေးနွေးခြင်း</a:t>
            </a:r>
          </a:p>
          <a:p>
            <a:pPr marL="2914650" indent="-29146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746375" algn="l"/>
              </a:tabLst>
            </a:pPr>
            <a:endParaRPr lang="my-MM" sz="2400" b="1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914650" indent="-29146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746375" algn="l"/>
              </a:tabLst>
            </a:pPr>
            <a:endParaRPr lang="my-MM" sz="2400" b="1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9067800" cy="6629400"/>
          </a:xfrm>
        </p:spPr>
        <p:txBody>
          <a:bodyPr numCol="1">
            <a:noAutofit/>
          </a:bodyPr>
          <a:lstStyle/>
          <a:p>
            <a:pPr marL="2625725" indent="-25082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၇။ လုပ်ငန်းစဉ်</a:t>
            </a:r>
          </a:p>
          <a:p>
            <a:pPr marL="2625725" indent="-25082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နိဒါန်း	-	ဘာသာစကားသင်ကြားသင်ယူခြင်း ရည်ရွယ်ချက် (အနာအကြားစွမ်းရည်၊ အပြောစွမ်းရည်၊ အဖတ် စွမ်းရည်၊ အရေးစွမ်းရည်) တို့ကို အသုံးပြု၍ ပြောဆို     ဆက်သွယ်နိုင်ရန်ဖြစ်ကြောင်း ဆွေးနွေးခြင်း            ဖြည့်စွက်ဆွေးနွေးခြင်း</a:t>
            </a:r>
          </a:p>
          <a:p>
            <a:pPr marL="2625725" indent="-25082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ရည်ရွယ်ချက်များ-	ပထမဆင့်၊ ဒုတိယဆင့် အင်္ဂလိပ်စာသင်ကြားခြင်း  ရည်ရွယ်ချက်များမှ တူသောရည်ရွယ်ချက်များ၊      မတူသောရည်ရွယ်ချက်များ ကွဲပြားရခြင်း          အကြောင်းရင်းကို အုပ်စု(၁) (၂) ခွဲ၍ စဉ်းစားပါစေ </a:t>
            </a:r>
          </a:p>
          <a:p>
            <a:pPr marL="2625725" indent="-25082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- အုပ်စု ကိုယ်စားလှယ် (၁)ဦးမှ တင်ပြရန်  </a:t>
            </a:r>
          </a:p>
          <a:p>
            <a:pPr marL="2625725" indent="-25082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286000" algn="l"/>
              </a:tabLst>
            </a:pPr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- အကျိုးဆောင်က ဖြည့်စွက်ရှင်းရန်</a:t>
            </a:r>
          </a:p>
          <a:p>
            <a:pPr marL="2625725" indent="-2508250">
              <a:lnSpc>
                <a:spcPct val="150000"/>
              </a:lnSpc>
              <a:spcBef>
                <a:spcPts val="0"/>
              </a:spcBef>
              <a:buNone/>
              <a:tabLst>
                <a:tab pos="855663" algn="l"/>
                <a:tab pos="2286000" algn="l"/>
              </a:tabLst>
            </a:pPr>
            <a:endParaRPr lang="my-MM" sz="2400" b="1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7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4514" y="152400"/>
            <a:ext cx="9220200" cy="762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my-MM" sz="3300" b="1" dirty="0">
                <a:latin typeface="Pyidaungsu" panose="020B0502040204020203" pitchFamily="34" charset="0"/>
                <a:cs typeface="Pyidaungsu" panose="020B0502040204020203" pitchFamily="34" charset="0"/>
              </a:rPr>
              <a:t>ပထမဆင့်အင်္ဂလိပ်စာသင်ကြားခြင်း၏ရည်ရွယ်ချက်</a:t>
            </a:r>
            <a:endParaRPr lang="en-US" sz="33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334000"/>
          </a:xfrm>
        </p:spPr>
        <p:txBody>
          <a:bodyPr>
            <a:noAutofit/>
          </a:bodyPr>
          <a:lstStyle/>
          <a:p>
            <a:pPr marL="624078" indent="-514350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အင်္ဂလိပ်စာအက္ခရာများကို ဖတ်တတ်ရန်၊ ရေးတတ်ရန်</a:t>
            </a:r>
          </a:p>
          <a:p>
            <a:pPr marL="624078" indent="-514350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အင်္ဂလိပ်ဂဏန်း(၁)မှ (၁၀၀)အထိ ဖတ်တတ်ရန်၊ ရေးတတ်ရန်</a:t>
            </a:r>
          </a:p>
          <a:p>
            <a:pPr marL="624078" indent="-514350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စာသင်သားကိုင်စာအုပ်၌ ပါဝင်သောအင်္ဂလိပ်စာလုံးများ၊ စကားစုများ  နှင့် ဝါကျများကို ဘာသာစကားစွမ်းရည်(၄)မျိုး ဖြင့် နားလည်စွာ        အသုံးပြုတတ်ရန်</a:t>
            </a:r>
          </a:p>
          <a:p>
            <a:pPr marL="624078" indent="-514350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အင်္ဂလိပ်ဘာသာစကားဖြင့် နှုတ်ဆက်တတ်ရန်၊ အတန်းတွင်းညွှန်ကြားချက်များကို လိုက်နာတတ်ရန်</a:t>
            </a:r>
          </a:p>
          <a:p>
            <a:pPr marL="624078" indent="-514350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ရိုးရှင်းသောအင်္ဂလိပ်စကားများဖြင့် မေးခွန်းမေးတတ်ရန်၊ ဖြေတတ်ရန်</a:t>
            </a:r>
          </a:p>
          <a:p>
            <a:pPr marL="624078" indent="-514350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solidFill>
                  <a:srgbClr val="0000F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စာသင်သားကိုင်စာအုပ်မှ သင်ယူရရှိမှုများကို နေ့စဉ်ဘဝ၌ အသုံးပြုတတ်ရန်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2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31838"/>
          </a:xfrm>
        </p:spPr>
        <p:txBody>
          <a:bodyPr>
            <a:noAutofit/>
          </a:bodyPr>
          <a:lstStyle/>
          <a:p>
            <a:r>
              <a:rPr lang="en-US" sz="3300" b="1" dirty="0" err="1">
                <a:latin typeface="Zawgyi-One" pitchFamily="34" charset="0"/>
                <a:cs typeface="Zawgyi-One" pitchFamily="34" charset="0"/>
              </a:rPr>
              <a:t>ဒုတိယဆင</a:t>
            </a:r>
            <a:r>
              <a:rPr lang="en-US" sz="3300" b="1" dirty="0">
                <a:latin typeface="Zawgyi-One" pitchFamily="34" charset="0"/>
                <a:cs typeface="Zawgyi-One" pitchFamily="34" charset="0"/>
              </a:rPr>
              <a:t>့္</a:t>
            </a:r>
            <a:r>
              <a:rPr lang="en-US" sz="3300" b="1" dirty="0" err="1">
                <a:latin typeface="Zawgyi-One" pitchFamily="34" charset="0"/>
                <a:cs typeface="Zawgyi-One" pitchFamily="34" charset="0"/>
              </a:rPr>
              <a:t>အဂၤလိပ္စာသင</a:t>
            </a:r>
            <a:r>
              <a:rPr lang="en-US" sz="3300" b="1" dirty="0">
                <a:latin typeface="Zawgyi-One" pitchFamily="34" charset="0"/>
                <a:cs typeface="Zawgyi-One" pitchFamily="34" charset="0"/>
              </a:rPr>
              <a:t>္ၾ</a:t>
            </a:r>
            <a:r>
              <a:rPr lang="en-US" sz="3300" b="1" dirty="0" err="1">
                <a:latin typeface="Zawgyi-One" pitchFamily="34" charset="0"/>
                <a:cs typeface="Zawgyi-One" pitchFamily="34" charset="0"/>
              </a:rPr>
              <a:t>ကားရျခင္း၏ရည္ရြယ္ခ်က</a:t>
            </a:r>
            <a:r>
              <a:rPr lang="en-US" sz="3300" b="1" dirty="0">
                <a:latin typeface="Zawgyi-One" pitchFamily="34" charset="0"/>
                <a:cs typeface="Zawgyi-One" pitchFamily="34" charset="0"/>
              </a:rPr>
              <a:t>္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410200"/>
          </a:xfrm>
        </p:spPr>
        <p:txBody>
          <a:bodyPr>
            <a:noAutofit/>
          </a:bodyPr>
          <a:lstStyle/>
          <a:p>
            <a:pPr marL="624078" indent="-514350">
              <a:lnSpc>
                <a:spcPct val="13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စာသင်သားကိုင်စာအုပ်၌ ပါဝင်သောအင်္ဂလိပ်စာလုံးများ၊ စကားစုများ  နှင့် ဝါကျများကို ဘာသာစကားစွမ်းရည်(၄)မျိုး ဖြင့် နားလည်စွာ        အသုံးပြုတတ်ရန်</a:t>
            </a:r>
          </a:p>
          <a:p>
            <a:pPr marL="624078" indent="-514350">
              <a:lnSpc>
                <a:spcPct val="13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အင်္ဂလိပ်ဘာသာစကားဖြင့် နှုတ်ဆက်တတ်ရန်၊ အတန်းတွင်း ညွှန်ကြားချက်များကို လိုက်နာတတ်ရန်</a:t>
            </a:r>
          </a:p>
          <a:p>
            <a:pPr marL="624078" indent="-514350">
              <a:lnSpc>
                <a:spcPct val="13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ရိုးရှင်းသောအင်္ဂလိပ်စကားများဖြင့် မေးခွန်းမေးတတ်ရန်၊ ဖြေတတ်ရန်</a:t>
            </a:r>
          </a:p>
          <a:p>
            <a:pPr marL="624078" indent="-514350">
              <a:lnSpc>
                <a:spcPct val="13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ရိုးရှင်းသောအင်္ဂလိပ်ဘာသာစကားဖြင့်ရေးသားထားသော စာပိုဒ်များကို နားလည်စွာဖတ်တတ်ရန်နှင့် ရေးတတ်ရန်</a:t>
            </a:r>
          </a:p>
          <a:p>
            <a:pPr marL="624078" indent="-514350">
              <a:lnSpc>
                <a:spcPct val="13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စာသင်သားကိုင်စာအုပ်မှ သင်ယူရရှိမှုများကို နေ့စဉ်ဘဝ၌ အသုံးပြု  တတ်ရန်</a:t>
            </a:r>
          </a:p>
          <a:p>
            <a:pPr marL="624078" indent="-514350">
              <a:lnSpc>
                <a:spcPct val="130000"/>
              </a:lnSpc>
              <a:spcBef>
                <a:spcPts val="1800"/>
              </a:spcBef>
              <a:buFont typeface="+mj-lt"/>
              <a:buAutoNum type="arabicPeriod"/>
            </a:pPr>
            <a:endParaRPr lang="my-MM" sz="2400" dirty="0" err="1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0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76200"/>
            <a:ext cx="8367486" cy="838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my-MM" sz="3600" b="1" dirty="0">
                <a:latin typeface="Pyidaungsu" panose="020B0502040204020203" pitchFamily="34" charset="0"/>
                <a:cs typeface="Pyidaungsu" panose="020B0502040204020203" pitchFamily="34" charset="0"/>
              </a:rPr>
              <a:t>အချိန်ခွဲဝေမှုနှင့် ဖွဲ့စည်းပုံ</a:t>
            </a:r>
            <a:endParaRPr lang="en-US" sz="3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714213"/>
              </p:ext>
            </p:extLst>
          </p:nvPr>
        </p:nvGraphicFramePr>
        <p:xfrm>
          <a:off x="0" y="1600200"/>
          <a:ext cx="10303193" cy="4652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4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23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5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ကာလ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သင်ခန်းစာ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သင်ချိန်ပေါင်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နာရီပေါင်း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ပထမနှစ်ဝက်(ပထမပိုင်း)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(ရက် ၆၀)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UNIT (1) </a:t>
                      </a: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မှ (8)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၄၀ မိနစ် သင်ချိန် ၂၀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၃၀ မိနစ် သင်ချိန် ၂၀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၂၃နာရီ ၂၀မိနစ်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39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ပထမနှစ်ဝက်(ဒုတိယပိုင်း)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(ရက် ၆၀)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UNIT (9) </a:t>
                      </a: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မှ (16)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၄၀ မိနစ် သင်ချိန် ၂၀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၃၀ မိနစ် သင်ချိန် ၂၀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၂၃နာရီ ၂၀မိနစ်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39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ဒုတိယနှစ်ဝက်(ပထမပိုင်း)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(ရက် ၄၂)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UNIT (17) </a:t>
                      </a: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မှ (20)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၄၀ မိနစ် သင်ချိန် ၂၁</a:t>
                      </a:r>
                      <a:endParaRPr lang="en-US" sz="2000" baseline="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၁၄ နာရီ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1129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ဒုတိယနှစ်ဝက်(ဒုတိယပိုင်း) (ရက် ၄၂)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UNIT (21) </a:t>
                      </a: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မှ (24)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၄၀ မိနစ် သင်ချိန် ၁၄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၃၀ မိနစ် သင်ချိန်  ၇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၁၂နာရီ ၅၀မိနစ်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8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914400"/>
            <a:ext cx="64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ပထမဆင့်သင်ခန်းစာများ</a:t>
            </a:r>
          </a:p>
        </p:txBody>
      </p:sp>
    </p:spTree>
    <p:extLst>
      <p:ext uri="{BB962C8B-B14F-4D97-AF65-F5344CB8AC3E}">
        <p14:creationId xmlns:p14="http://schemas.microsoft.com/office/powerpoint/2010/main" val="234001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382000" cy="685800"/>
          </a:xfrm>
        </p:spPr>
        <p:txBody>
          <a:bodyPr>
            <a:normAutofit/>
          </a:bodyPr>
          <a:lstStyle/>
          <a:p>
            <a:pPr algn="l"/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ဒုတိယဆင့်သင်ခန်းစာများ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6740708"/>
              </p:ext>
            </p:extLst>
          </p:nvPr>
        </p:nvGraphicFramePr>
        <p:xfrm>
          <a:off x="4550" y="1125323"/>
          <a:ext cx="9143999" cy="4953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1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8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2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1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28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ကာလ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သင်ခန်းစာ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သင်ချိန်ပေါင်း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နာရီပေါင်း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75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ပထမနှစ်ဝက်(ပထမပိုင်း)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(ရက် ၆၀)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UNIT (1) </a:t>
                      </a: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မှ (9)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၃၀ မိနစ် သင်ချိန် ၂၀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၄၀ မိနစ် သင်ချိန် ၂၀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၂၃နာရီ ၂မိနစ်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75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ပထမနှစ်ဝက်(ဒုတိယပိုင်း) (ရက် ၆၀)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UNIT (10) </a:t>
                      </a: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မှ (18)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၃၀ မိနစ် သင်ချိန် ၂၀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၄၀ မိနစ် သင်ချိန် ၂၀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my-MM" sz="19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၂၃နာရီ၂၀မိနစ်</a:t>
                      </a:r>
                      <a:endParaRPr lang="en-US" sz="19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75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ဒုတိယနှစ်ဝက်(ပထမပိုင်း) (ရက် ၄၂)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UNIT (19) </a:t>
                      </a: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မှ (23)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၄၀ မိနစ် သင်ချိန် ၂၁</a:t>
                      </a:r>
                      <a:endParaRPr lang="en-US" sz="2000" baseline="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၁၄ နာရီ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75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ဒုတိယနှစ်ဝက်(ဒုတိယပိုင်း) (ရက် ၄၂)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UNIT (24) </a:t>
                      </a: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မှ (28)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၄၀ မိနစ် သင်ချိန် ၂၁</a:t>
                      </a:r>
                      <a:endParaRPr lang="en-US" sz="2000" baseline="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y-MM" sz="2000" dirty="0">
                          <a:latin typeface="Pyidaungsu" panose="020B0502040204020203" pitchFamily="34" charset="0"/>
                          <a:cs typeface="Pyidaungsu" panose="020B0502040204020203" pitchFamily="34" charset="0"/>
                        </a:rPr>
                        <a:t>၁၄ နာရီ</a:t>
                      </a:r>
                      <a:endParaRPr lang="en-US" sz="2000" dirty="0">
                        <a:latin typeface="Pyidaungsu" panose="020B0502040204020203" pitchFamily="34" charset="0"/>
                        <a:cs typeface="Pyidaungsu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8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868362"/>
          </a:xfrm>
        </p:spPr>
        <p:txBody>
          <a:bodyPr>
            <a:normAutofit/>
          </a:bodyPr>
          <a:lstStyle/>
          <a:p>
            <a:r>
              <a:rPr lang="my-MM" sz="3600" b="1" dirty="0">
                <a:latin typeface="Pyidaungsu" panose="020B0502040204020203" pitchFamily="34" charset="0"/>
                <a:cs typeface="Pyidaungsu" panose="020B0502040204020203" pitchFamily="34" charset="0"/>
              </a:rPr>
              <a:t>မျှော်မှန်းရလဒ်</a:t>
            </a:r>
            <a:endParaRPr lang="en-US" sz="3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19200"/>
            <a:ext cx="8839200" cy="48768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2400"/>
              </a:spcBef>
              <a:buFont typeface="Wingdings" pitchFamily="2" charset="2"/>
              <a:buChar char="q"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သင်ခန်းစာတစ်ခု/ယူနစ်တစ်ခု သင်ပြီးသောအခါ သင်ယူသူ တတ်မြောက်သွားသည့် ရလဒ်ဖော်ပြချက်</a:t>
            </a:r>
          </a:p>
          <a:p>
            <a:pPr>
              <a:lnSpc>
                <a:spcPct val="150000"/>
              </a:lnSpc>
              <a:spcBef>
                <a:spcPts val="2400"/>
              </a:spcBef>
              <a:buFont typeface="Wingdings" pitchFamily="2" charset="2"/>
              <a:buChar char="q"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မျှော်မှန်းရလဒ်များသည် သင်ခန်းစာပေါ်မူတည်၍ တစ်ခုမက ရှိနိုင်သလို အချို့သင်ခန်းစာများသည် သင်ခန်းစာ (၂)ခုပေါင်းမှ မျှော်မှန်းရလဒ်(၁)ခုသာရှိသည်။</a:t>
            </a:r>
            <a:endParaRPr lang="en-US" sz="2800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4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066800"/>
          </a:xfrm>
        </p:spPr>
        <p:txBody>
          <a:bodyPr>
            <a:normAutofit/>
          </a:bodyPr>
          <a:lstStyle/>
          <a:p>
            <a:r>
              <a:rPr lang="my-MM" sz="3600" b="1" dirty="0"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သင်ကြားနည်းများ</a:t>
            </a:r>
            <a:endParaRPr lang="en-US" sz="3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990600"/>
            <a:ext cx="9142412" cy="5486400"/>
          </a:xfrm>
        </p:spPr>
        <p:txBody>
          <a:bodyPr>
            <a:normAutofit/>
          </a:bodyPr>
          <a:lstStyle/>
          <a:p>
            <a:pPr marL="401638" indent="-401638" algn="just">
              <a:lnSpc>
                <a:spcPct val="150000"/>
              </a:lnSpc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၁။ အင်္ဂလိပ်စာဘာသာစကားဖြင့်  နှုတ်ဆက်တတ်ရန် “အတန်းတွင်းရိုးရှင်း သော ညွှန်ကြားချက်များ"</a:t>
            </a:r>
          </a:p>
          <a:p>
            <a:pPr marL="401638" indent="-401638" algn="just">
              <a:lnSpc>
                <a:spcPct val="150000"/>
              </a:lnSpc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၂။ အင်္ဂလိပ်စာအက္ခရာကြီးသင်ရန် လိုအပ်သော သင်ထောက်ကူများ</a:t>
            </a:r>
          </a:p>
          <a:p>
            <a:pPr marL="401638" indent="-401638" algn="just">
              <a:lnSpc>
                <a:spcPct val="150000"/>
              </a:lnSpc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(၁) အက္ခရာစာလုံးကြီးများရေးသားထားသောနံရံကပ်ပိုစတာများ</a:t>
            </a:r>
          </a:p>
          <a:p>
            <a:pPr marL="401638" indent="-401638" algn="just">
              <a:lnSpc>
                <a:spcPct val="150000"/>
              </a:lnSpc>
              <a:buNone/>
            </a:pPr>
            <a:endParaRPr lang="my-MM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3393960"/>
            <a:ext cx="3048000" cy="347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32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26732"/>
            <a:ext cx="9142412" cy="5486400"/>
          </a:xfrm>
        </p:spPr>
        <p:txBody>
          <a:bodyPr>
            <a:normAutofit/>
          </a:bodyPr>
          <a:lstStyle/>
          <a:p>
            <a:pPr marL="803275" indent="-466725" algn="just">
              <a:lnSpc>
                <a:spcPct val="150000"/>
              </a:lnSpc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(၂) အက္ခရာစာလုံးကြီးတစ်လုံးစီ ရေးသားထားသော အက္ခရာစာလုံး    ကတ်ပြားများ (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Alphabet cards)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33120"/>
          <a:stretch/>
        </p:blipFill>
        <p:spPr>
          <a:xfrm>
            <a:off x="1524000" y="1828800"/>
            <a:ext cx="6000750" cy="458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228600"/>
            <a:ext cx="9142412" cy="5486400"/>
          </a:xfrm>
        </p:spPr>
        <p:txBody>
          <a:bodyPr>
            <a:normAutofit/>
          </a:bodyPr>
          <a:lstStyle/>
          <a:p>
            <a:pPr marL="803275" indent="-466725" algn="just">
              <a:lnSpc>
                <a:spcPct val="150000"/>
              </a:lnSpc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(၃) အက္ခရာစာလုံးသေးများရေးသားထားသော နံရံကပ်ပိုစတာ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276" b="4999"/>
          <a:stretch/>
        </p:blipFill>
        <p:spPr>
          <a:xfrm>
            <a:off x="685800" y="1600200"/>
            <a:ext cx="7883379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381000"/>
            <a:ext cx="9142412" cy="1524000"/>
          </a:xfrm>
        </p:spPr>
        <p:txBody>
          <a:bodyPr>
            <a:normAutofit/>
          </a:bodyPr>
          <a:lstStyle/>
          <a:p>
            <a:pPr marL="803275" indent="-466725" algn="just">
              <a:lnSpc>
                <a:spcPct val="150000"/>
              </a:lnSpc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(၄) အင်္ဂလိပ်အက္ခရာစာလုံးသေး တစ်လုံးစီရေးထားသော အက္ခရာ စာလုံးကတ်ပြားများ</a:t>
            </a:r>
          </a:p>
          <a:p>
            <a:pPr marL="803275" indent="-466725" algn="just">
              <a:lnSpc>
                <a:spcPct val="150000"/>
              </a:lnSpc>
              <a:buNone/>
            </a:pPr>
            <a:endParaRPr lang="my-MM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803275" indent="-466725" algn="just">
              <a:lnSpc>
                <a:spcPct val="150000"/>
              </a:lnSpc>
              <a:buNone/>
            </a:pPr>
            <a:endParaRPr lang="my-MM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256" t="3576" r="48243" b="3231"/>
          <a:stretch/>
        </p:blipFill>
        <p:spPr>
          <a:xfrm>
            <a:off x="1981200" y="1752600"/>
            <a:ext cx="5029200" cy="473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4413"/>
            <a:ext cx="8229600" cy="762000"/>
          </a:xfrm>
        </p:spPr>
        <p:txBody>
          <a:bodyPr>
            <a:noAutofit/>
          </a:bodyPr>
          <a:lstStyle/>
          <a:p>
            <a:r>
              <a:rPr lang="my-MM" sz="3600" b="1" dirty="0"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သင်ကြားနည်းစဉ်</a:t>
            </a:r>
            <a:endParaRPr lang="en-US" sz="3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29200"/>
          </a:xfrm>
        </p:spPr>
        <p:txBody>
          <a:bodyPr>
            <a:normAutofit fontScale="92500"/>
          </a:bodyPr>
          <a:lstStyle/>
          <a:p>
            <a:pPr marL="633413" indent="-523875">
              <a:lnSpc>
                <a:spcPct val="130000"/>
              </a:lnSpc>
              <a:spcBef>
                <a:spcPts val="1200"/>
              </a:spcBef>
              <a:buNone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(၁) အင်္ဂလိပ်အက္ခရာစာလုံးကြီးများ ရေးထားသော နံရံကပ်ပိုစတာကို ချိတ်ဆွဲပါ။</a:t>
            </a:r>
          </a:p>
          <a:p>
            <a:pPr marL="633413" indent="-523875">
              <a:lnSpc>
                <a:spcPct val="130000"/>
              </a:lnSpc>
              <a:spcBef>
                <a:spcPts val="1200"/>
              </a:spcBef>
              <a:buNone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(၂) </a:t>
            </a:r>
            <a:r>
              <a:rPr lang="en-US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A </a:t>
            </a: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မှ </a:t>
            </a:r>
            <a:r>
              <a:rPr lang="en-US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F </a:t>
            </a: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ထိ စာလုံးများကို ဆရာ/မက လက်ညှိုးဖြင့်ထောက်၍ ၂ခါ ၃ခါ ဖတ်ပြပါ။</a:t>
            </a:r>
          </a:p>
          <a:p>
            <a:pPr marL="633413" indent="-523875">
              <a:lnSpc>
                <a:spcPct val="130000"/>
              </a:lnSpc>
              <a:spcBef>
                <a:spcPts val="1200"/>
              </a:spcBef>
              <a:buNone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(၃) ဆရာ/မဆိုပြီးလျှင် တစ်တန်းလုံးလိုက်ဆိုပါစေ။</a:t>
            </a:r>
          </a:p>
          <a:p>
            <a:pPr marL="633413" indent="-523875">
              <a:lnSpc>
                <a:spcPct val="130000"/>
              </a:lnSpc>
              <a:spcBef>
                <a:spcPts val="1200"/>
              </a:spcBef>
              <a:buNone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(၄) အက္ခရာစဉ်လိုက်ညွှန်ပြသောစာလုံးများကို တစ်တန်းလုံးဆိုပါစေ။</a:t>
            </a:r>
          </a:p>
          <a:p>
            <a:pPr marL="633413" indent="-523875">
              <a:lnSpc>
                <a:spcPct val="130000"/>
              </a:lnSpc>
              <a:spcBef>
                <a:spcPts val="1200"/>
              </a:spcBef>
              <a:buNone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(၅) ကြုံသလို ဆရာ/မထောက်ပြသော စာလုံးကို အုပ်စုလိုက် (သို့) တစ်ဦးချင်းဆိုပါစေ။</a:t>
            </a:r>
          </a:p>
          <a:p>
            <a:pPr marL="633413" indent="-523875">
              <a:lnSpc>
                <a:spcPct val="130000"/>
              </a:lnSpc>
              <a:spcBef>
                <a:spcPts val="1200"/>
              </a:spcBef>
              <a:buNone/>
            </a:pPr>
            <a:endParaRPr lang="my-MM" sz="2800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15</a:t>
            </a:fld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228600" y="914400"/>
            <a:ext cx="85344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my-MM" sz="3000" b="1" dirty="0">
                <a:solidFill>
                  <a:srgbClr val="00B0F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အင်္ဂလိပ်အက္ခရာစာလုံးကြီးများသင်ရန်</a:t>
            </a:r>
          </a:p>
        </p:txBody>
      </p:sp>
    </p:spTree>
    <p:extLst>
      <p:ext uri="{BB962C8B-B14F-4D97-AF65-F5344CB8AC3E}">
        <p14:creationId xmlns:p14="http://schemas.microsoft.com/office/powerpoint/2010/main" val="367872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2484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30000"/>
              </a:lnSpc>
              <a:buNone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(၆) </a:t>
            </a:r>
            <a:r>
              <a:rPr lang="en-US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A </a:t>
            </a: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မှ </a:t>
            </a:r>
            <a:r>
              <a:rPr lang="en-US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F </a:t>
            </a: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ထိ တတ်မြောက်ပြီးပါက အောက်ပါလုပ်ငန်းစဉ်ကို  ဆောင်ရွက်ပါ။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ကျောင်းသား/သူ (၆)ဦးကို အတန်းရှေ့ခေါ်၍ အတန်းကို မျက်နှာမူရပ်ပါစေ။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en-US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A </a:t>
            </a: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မှ </a:t>
            </a:r>
            <a:r>
              <a:rPr lang="en-US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F </a:t>
            </a: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ထိ အက္ခရာကတ်ပြားကို ကျပန်း ဝေငှပါ။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တစ်ဦးချင်းရရှိသောကတ်ပြားကို အပေါ်ထောင်ကာ  အသံ ကျယ်ကျယ် ရွတ်ဆိုပါစေ။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ကျောင်းသားတစ်ဦးစီ ရွတ်ဆိုမှု မှန်မမှန် အတန်းက       စစ်ဆေးပါ။</a:t>
            </a:r>
          </a:p>
          <a:p>
            <a:pPr marL="457200" indent="-457200">
              <a:lnSpc>
                <a:spcPct val="130000"/>
              </a:lnSpc>
              <a:buNone/>
            </a:pPr>
            <a:endParaRPr lang="my-MM" sz="2800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76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304800"/>
            <a:ext cx="8991600" cy="6248400"/>
          </a:xfrm>
        </p:spPr>
        <p:txBody>
          <a:bodyPr>
            <a:normAutofit/>
          </a:bodyPr>
          <a:lstStyle/>
          <a:p>
            <a:pPr marL="633413" indent="-523875">
              <a:lnSpc>
                <a:spcPct val="150000"/>
              </a:lnSpc>
              <a:spcBef>
                <a:spcPts val="600"/>
              </a:spcBef>
              <a:buNone/>
            </a:pPr>
            <a:r>
              <a:rPr lang="my-MM" sz="28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(၇) အင်္ဂလိပ်အက္ခရာစာလုံးသေးများကိုလည်း အင်္ဂလိပ်အက္ခရာစာလုံးကြီးများ သင်ကြားနည်းအတိုင်း သင်ကြားပါ။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8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>
            <a:noAutofit/>
          </a:bodyPr>
          <a:lstStyle/>
          <a:p>
            <a:r>
              <a:rPr lang="my-MM" sz="3000" b="1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အင်္ဂလိပ်ဂဏန်း(၁) မှ (၁၀) ထိ ဖတ်တတ်ရန် သင်ကြားခြင်း</a:t>
            </a:r>
            <a:endParaRPr lang="en-US" sz="30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45259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charset="2"/>
              <a:buChar char="§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အင်္ဂလိပ်အက္ခရာ ဖတ်တတ်ရန် သင်ကြားနည်းစဉ်အတိုင်း သင်ကြားရန်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0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my-MM" sz="3600" b="1" dirty="0">
                <a:latin typeface="Pyidaungsu" panose="020B0502040204020203" pitchFamily="34" charset="0"/>
                <a:cs typeface="Pyidaungsu" panose="020B0502040204020203" pitchFamily="34" charset="0"/>
              </a:rPr>
              <a:t>တတ်မြောက်မှုစစ်ဆေးခြင်း</a:t>
            </a:r>
            <a:endParaRPr lang="mr-IN" sz="3600" b="1" dirty="0">
              <a:latin typeface="Pyidaungsu" panose="020B0502040204020203" pitchFamily="34" charset="0"/>
              <a:cs typeface="Zawgyi-On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နှုတ်မေးနှုတ်ဖြေ အဓိကအချက်များကို မေးခြင်း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ကျောင်းသား (၂)ဦးစီကို အတန်းရှေ့ခေါ်၍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အင်္ဂလိပ်ဘာသာစကားဖြင့်   အတန်းတွင်း  ရိုးရှင်းသော   ညွှန်ကြားချက်များကို ကျပန်းရှေ့ထွက်ပြောစေခြင်း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အင်္ဂလိပ်အက္ခရာကြီး၊ အက္ခရာသေး၊ အင်္ဂလိပ်ဂဏန်း (၁) မှ (၁၀) ထိ ဖတ်စေခြင်း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6664-91D7-431F-A1B5-E0567EEBA11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22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7498080" cy="4800600"/>
          </a:xfrm>
        </p:spPr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82296" indent="0" algn="ctr">
              <a:buNone/>
            </a:pPr>
            <a:r>
              <a:rPr lang="en-US" sz="6000" b="1" dirty="0">
                <a:solidFill>
                  <a:srgbClr val="008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Thank You!!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DC29-6219-D14E-ACDE-0800678BCDC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20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"/>
    </mc:Choice>
    <mc:Fallback xmlns="">
      <p:transition xmlns:p14="http://schemas.microsoft.com/office/powerpoint/2010/main" spd="slow" advTm="1362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679</TotalTime>
  <Words>3380</Words>
  <Application>Microsoft Office PowerPoint</Application>
  <PresentationFormat>On-screen Show (4:3)</PresentationFormat>
  <Paragraphs>149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Pyidaungsu</vt:lpstr>
      <vt:lpstr>Wingdings</vt:lpstr>
      <vt:lpstr>Zawgyi-One</vt:lpstr>
      <vt:lpstr>Office Theme</vt:lpstr>
      <vt:lpstr>U Min Naing (MLRC)</vt:lpstr>
      <vt:lpstr>PowerPoint Presentation</vt:lpstr>
      <vt:lpstr>PowerPoint Presentation</vt:lpstr>
      <vt:lpstr>PowerPoint Presentation</vt:lpstr>
      <vt:lpstr>PowerPoint Presentation</vt:lpstr>
      <vt:lpstr>ပထမဆင့်အင်္ဂလိပ်စာသင်ကြားခြင်း၏ရည်ရွယ်ချက်</vt:lpstr>
      <vt:lpstr>ဒုတိယဆင့္အဂၤလိပ္စာသင္ၾကားရျခင္း၏ရည္ရြယ္ခ်က္</vt:lpstr>
      <vt:lpstr>အချိန်ခွဲဝေမှုနှင့် ဖွဲ့စည်းပုံ</vt:lpstr>
      <vt:lpstr>ဒုတိယဆင့်သင်ခန်းစာများ</vt:lpstr>
      <vt:lpstr>မျှော်မှန်းရလဒ်</vt:lpstr>
      <vt:lpstr>သင်ကြားနည်းများ</vt:lpstr>
      <vt:lpstr>PowerPoint Presentation</vt:lpstr>
      <vt:lpstr>PowerPoint Presentation</vt:lpstr>
      <vt:lpstr>PowerPoint Presentation</vt:lpstr>
      <vt:lpstr>သင်ကြားနည်းစဉ်</vt:lpstr>
      <vt:lpstr>PowerPoint Presentation</vt:lpstr>
      <vt:lpstr>PowerPoint Presentation</vt:lpstr>
      <vt:lpstr>အင်္ဂလိပ်ဂဏန်း(၁) မှ (၁၀) ထိ ဖတ်တတ်ရန် သင်ကြားခြင်း</vt:lpstr>
      <vt:lpstr>တတ်မြောက်မှုစစ်ဆေးခြင်း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 Min Naing (MLRC)</dc:title>
  <dc:creator>CQ45</dc:creator>
  <cp:lastModifiedBy>Soe Naung</cp:lastModifiedBy>
  <cp:revision>86</cp:revision>
  <cp:lastPrinted>2020-08-24T07:53:39Z</cp:lastPrinted>
  <dcterms:created xsi:type="dcterms:W3CDTF">2017-06-10T06:37:25Z</dcterms:created>
  <dcterms:modified xsi:type="dcterms:W3CDTF">2020-10-06T05:20:52Z</dcterms:modified>
</cp:coreProperties>
</file>