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9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Adobe Myungjo Std M" panose="02020600000000000000" pitchFamily="18" charset="-128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yidaungsu" panose="020B0502040204020203" pitchFamily="34" charset="0"/>
      <p:regular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  <p:embeddedFont>
      <p:font typeface="Wingdings 3" panose="05040102010807070707" pitchFamily="18" charset="2"/>
      <p:regular r:id="rId28"/>
    </p:embeddedFont>
    <p:embeddedFont>
      <p:font typeface="zawgyi1" panose="020B0604020202020204" pitchFamily="34" charset="0"/>
      <p:regular r:id="rId29"/>
    </p:embeddedFont>
    <p:embeddedFont>
      <p:font typeface="Zawgyi-One" panose="020B0604030504040204" pitchFamily="34" charset="0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291" autoAdjust="0"/>
  </p:normalViewPr>
  <p:slideViewPr>
    <p:cSldViewPr snapToGrid="0">
      <p:cViewPr varScale="1">
        <p:scale>
          <a:sx n="52" d="100"/>
          <a:sy n="52" d="100"/>
        </p:scale>
        <p:origin x="9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22"/>
    </p:cViewPr>
  </p:sorter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899F8-341C-45DB-B8B5-A47BC89AA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94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A5D30-4B3E-4C97-A194-0A3B67D4339A}" type="datetimeFigureOut">
              <a:rPr lang="en-US" smtClean="0"/>
              <a:t>07-Oct-20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AFE48-20EE-4325-9CE8-B2DE8CD2F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12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AFE48-20EE-4325-9CE8-B2DE8CD2FF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73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B97-7353-4C11-9BEE-702CB98FF0D4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5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1319-AF57-40B4-9B23-67E44D03675B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0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4E954-3D4D-4F6E-AD6F-3DC16341D845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4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6F4A0-5D57-4788-8916-FE68F9D0C9E1}" type="datetime1">
              <a:rPr lang="en-US" smtClean="0"/>
              <a:t>07-Oct-20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11D3B-C566-42C9-AAAD-D7A355436E5B}" type="datetime1">
              <a:rPr lang="en-US" smtClean="0"/>
              <a:t>07-Oct-20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3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DC3F-C073-4410-B79B-5A0179FEFC33}" type="datetime1">
              <a:rPr lang="en-US" smtClean="0"/>
              <a:t>07-Oct-20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2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80AD-409B-4A9A-BCA7-6D2D0E2C092D}" type="datetime1">
              <a:rPr lang="en-US" smtClean="0"/>
              <a:t>07-Oct-20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8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E2293-C20E-4E13-87DD-E67165D96E63}" type="datetime1">
              <a:rPr lang="en-US" smtClean="0"/>
              <a:t>07-Oct-20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23A2-697B-4681-ABE4-2821C638A035}" type="datetime1">
              <a:rPr lang="en-US" smtClean="0"/>
              <a:t>07-Oct-20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1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28F0D-114E-48C3-BF2D-5FD1F7CA3C6C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0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8A20-2F21-45BC-B858-C6387F6C5FFB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8592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C9C8-C76C-4ADB-A0AE-E635FF4839A8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00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2155-8718-4B65-BD4C-5DFDD2C6F75D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198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7832-AD2F-4C4F-8239-A9F1F5D0B8E3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7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1060F-7475-4468-9E25-6EBE2C9E3E9A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59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1F9F8-06CE-4078-806C-7CDE7396CD45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1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09067-AC10-4DD8-A254-975DC3FD4F58}" type="datetime1">
              <a:rPr lang="en-US" smtClean="0"/>
              <a:t>07-Oct-20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FDBC75-2AA6-4397-81EB-AC26C3949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6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2269-407D-493B-B663-F7D36E5A2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516" y="386053"/>
            <a:ext cx="9395792" cy="5274365"/>
          </a:xfrm>
        </p:spPr>
        <p:txBody>
          <a:bodyPr>
            <a:normAutofit/>
          </a:bodyPr>
          <a:lstStyle/>
          <a:p>
            <a: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 ပညာရေး							</a:t>
            </a: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အင်္ဂလိပ်စာ(ပထမအဆင့်)စာသင်သားကိုင်စာအုပ်များလေ့လာခြင်း</a:t>
            </a: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(ပထမနှစ်ဝက်-ပထမပိုင်း)								</a:t>
            </a: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b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				</a:t>
            </a:r>
            <a:r>
              <a:rPr lang="en-US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U </a:t>
            </a:r>
            <a:r>
              <a:rPr lang="en-US" sz="2800" dirty="0" err="1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Pann</a:t>
            </a:r>
            <a:r>
              <a:rPr lang="en-US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Aung</a:t>
            </a:r>
            <a:br>
              <a:rPr lang="en-US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					MLRC, NFPE</a:t>
            </a:r>
            <a:br>
              <a:rPr lang="en-US" sz="28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</a:b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D7D487-287B-43EB-9054-CD44DB8D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6669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8A215B-EDF1-4A29-8FF2-A807E7491B23}"/>
              </a:ext>
            </a:extLst>
          </p:cNvPr>
          <p:cNvSpPr txBox="1"/>
          <p:nvPr/>
        </p:nvSpPr>
        <p:spPr>
          <a:xfrm>
            <a:off x="549965" y="701306"/>
            <a:ext cx="9581322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my-MM" sz="2400" b="1" dirty="0">
                <a:latin typeface="Zawgyi-One" pitchFamily="34" charset="0"/>
                <a:cs typeface="Zawgyi-One" pitchFamily="34" charset="0"/>
              </a:rPr>
              <a:t> </a:t>
            </a:r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sz="2000" dirty="0">
              <a:latin typeface="Zawgyi-One" pitchFamily="34" charset="0"/>
              <a:cs typeface="Zawgyi-One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 စာသင်သားကိုင်စာအုပ်တွင် ပါဝင်သည့် အကြောင်းအရာများကို ခွဲခြမ်းစိတ်ဖြာတတ်ရန်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ကျွမ်းကျင်မှုအားနည်းသော ဝေါဟာရ စကားလုံးများ၏ အသံထွက်များကို မှန်ကန်စွာ ရွတ်ဖတ်တတ်ရန်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အခက်အခဲရှိသော အကြောင်းအရာနှင့် သင်ယူမှုလုပ်ငန်းများကို ဖြေရှင်းတတ်ရန်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A10206-A614-4206-8472-09441039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099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AA52E9-F9DA-4C84-8AFB-84B88D3EEACA}"/>
              </a:ext>
            </a:extLst>
          </p:cNvPr>
          <p:cNvSpPr txBox="1"/>
          <p:nvPr/>
        </p:nvSpPr>
        <p:spPr>
          <a:xfrm>
            <a:off x="695738" y="737215"/>
            <a:ext cx="9581322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 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-1		The English Alphabet</a:t>
            </a:r>
          </a:p>
          <a:p>
            <a:endParaRPr lang="en-US" sz="24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my-MM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မျှော်မှန်းရလဒ် -  အင်္ဂလိပ်အက္ခရာ ၂၆-လုံးကို မှတ်မိ၍ ရွတ်ဆိုတတ်ရန်နှင့် 					စနစ်တကျရေးတတ်ရန်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975A77-5A7F-465D-9C43-E6723D5B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92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20ED85-AF6D-4811-8404-8134A99AD953}"/>
              </a:ext>
            </a:extLst>
          </p:cNvPr>
          <p:cNvSpPr txBox="1"/>
          <p:nvPr/>
        </p:nvSpPr>
        <p:spPr>
          <a:xfrm>
            <a:off x="770679" y="265375"/>
            <a:ext cx="9581322" cy="5166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A, B, C, D,… song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သီဆိုခြင်း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“The English Alphabet Rhyme with Myanmar Words”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တေးကဗျာကိုရွတ်ဆိုခြင်း</a:t>
            </a: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033713" algn="l"/>
              </a:tabLst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                                      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စသောအင်္ဂလိပ်ဗျည်းအက္ခရာနှင့်စရေးထားသောစကားလုံးနှင့်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		</a:t>
            </a: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ရုပ်ပုံများကိုကြည့်၍အသံထွက် မှန်အောင်ရွတ်ဆိုခြင်း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6B717F-D568-441E-8A89-6FE29E21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E2FA1-01C7-4717-82B6-C49065107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21" y="2415421"/>
            <a:ext cx="2401604" cy="2213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531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01CB3F-5A36-4EB8-A49D-CD8DEE305140}"/>
              </a:ext>
            </a:extLst>
          </p:cNvPr>
          <p:cNvSpPr txBox="1"/>
          <p:nvPr/>
        </p:nvSpPr>
        <p:spPr>
          <a:xfrm>
            <a:off x="527690" y="-124713"/>
            <a:ext cx="10019670" cy="529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မှားတတ်သည့်ဗျည်းအက္ခရာများ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(F,H,L,M,N,R,S,W,X,Z) 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နှင့်စကားလုံးအချို့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 (iron,</a:t>
            </a:r>
          </a:p>
          <a:p>
            <a:pPr marL="346075" indent="-346075">
              <a:lnSpc>
                <a:spcPct val="120000"/>
              </a:lnSpc>
            </a:pP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	violin, xylophone, feather, quail, onion, shirt,…)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 တို့၏အသံထွက်များကိုဂရုစိုက် လေ့ကျင့်ပေးခြင်း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6075" indent="-346075">
              <a:lnSpc>
                <a:spcPct val="120000"/>
              </a:lnSpc>
            </a:pPr>
            <a:endParaRPr lang="en-US" sz="2800" dirty="0">
              <a:latin typeface="Metrix-1" pitchFamily="18" charset="0"/>
              <a:cs typeface="zawgyi1" panose="020B0604020202020204" pitchFamily="34" charset="0"/>
            </a:endParaRPr>
          </a:p>
          <a:p>
            <a:pPr marL="346075" indent="-346075">
              <a:lnSpc>
                <a:spcPct val="120000"/>
              </a:lnSpc>
            </a:pPr>
            <a:endParaRPr lang="en-US" sz="2800" dirty="0">
              <a:latin typeface="Metrix-1" pitchFamily="18" charset="0"/>
              <a:cs typeface="zawgyi1" panose="020B0604020202020204" pitchFamily="34" charset="0"/>
            </a:endParaRPr>
          </a:p>
          <a:p>
            <a:pPr marL="346075" indent="-346075">
              <a:lnSpc>
                <a:spcPct val="120000"/>
              </a:lnSpc>
            </a:pPr>
            <a:endParaRPr lang="en-US" sz="28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zawgyi1" panose="020B0604020202020204" pitchFamily="34" charset="0"/>
                <a:cs typeface="zawgyi1" panose="020B0604020202020204" pitchFamily="34" charset="0"/>
              </a:rPr>
              <a:t>										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ဗျည်းအက္ခရာများကိုအဖတ်၊ အရေးလေ့ကျင့်သင်ကြားပေးခြင်း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4CBCF0-7D32-4C0E-BEA5-FE8994B1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312D0-1A58-4D02-A2F5-511F7A3FC4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12981" r="6194" b="-529"/>
          <a:stretch/>
        </p:blipFill>
        <p:spPr>
          <a:xfrm>
            <a:off x="1059823" y="2029085"/>
            <a:ext cx="1602333" cy="1405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AAC7E5-3D38-4633-A999-98231DD4B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92" y="2030315"/>
            <a:ext cx="1602333" cy="14053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DD05EE-568C-439A-9EDC-F27E40C269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5"/>
          <a:stretch/>
        </p:blipFill>
        <p:spPr>
          <a:xfrm>
            <a:off x="5012161" y="2030316"/>
            <a:ext cx="1602333" cy="1405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7D7440-242B-4D55-B5CF-8376285687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30" y="2041124"/>
            <a:ext cx="1602333" cy="1405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082BC8-1FB8-4888-AC7E-B2FC1D8620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46" y="547259"/>
            <a:ext cx="1602333" cy="14042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32F0F9-E03A-4230-B927-808A46CD97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45" y="2367927"/>
            <a:ext cx="1602333" cy="13945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ECF56C2-BB5C-4038-979B-96C308074F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791" y="4272198"/>
            <a:ext cx="1602333" cy="14296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01CB3F-5A36-4EB8-A49D-CD8DEE305140}"/>
              </a:ext>
            </a:extLst>
          </p:cNvPr>
          <p:cNvSpPr txBox="1"/>
          <p:nvPr/>
        </p:nvSpPr>
        <p:spPr>
          <a:xfrm>
            <a:off x="430697" y="505122"/>
            <a:ext cx="958132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Unit-2      The English Numerals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 ဂဏန်း (1) မှ (10)  ထိ ရွတ်ဆိုတတ်ပြီး စနစ်တကျရေးတတ်ရန်နှင့် နေ့စဉ်ဘဝတွင် အသုံးပြုတတ်စေရန်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အရေအတွက်နှင့် ကိန်းဂဏန်း အခေါ်အဝေါ်များကို သိစေခြင်း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1,2,3 point to the door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တေးကဗျာကို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ရွတ်ဆိုခြင်း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 ဂဏန်းများရေးသားနည်း သင်ကြားမှု လုပ်ငန်းစဉ်များ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20BE7A-2939-4954-9109-58B4506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C0715-0113-4DAA-B93A-49DBF6ABC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500" y="2375312"/>
            <a:ext cx="2678934" cy="25311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653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736D06-EC7D-42EA-A135-D26471AEEC55}"/>
              </a:ext>
            </a:extLst>
          </p:cNvPr>
          <p:cNvSpPr txBox="1"/>
          <p:nvPr/>
        </p:nvSpPr>
        <p:spPr>
          <a:xfrm>
            <a:off x="589498" y="578219"/>
            <a:ext cx="9581322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Unit- 3				a………, an……….</a:t>
            </a:r>
          </a:p>
          <a:p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sz="24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a, an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မှန်ကန်စွာ သုံးတတ်ရန်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a, an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အနည်းကိန်း နာမ်ရှေ့၌ သုံးနှုန်းပုံကိုလေ့လာခြင်း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ဗျည်းသံ၊ သရသံများကို ခွဲခြားသိစေခြင်း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85BCCE-B152-43DC-80B1-DD3565E3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5F668B-C8AC-4411-9273-87FA7D6FB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38" y="4074791"/>
            <a:ext cx="2047930" cy="1947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19BEB-4D27-497E-A027-A34A4AF33C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" t="33416"/>
          <a:stretch/>
        </p:blipFill>
        <p:spPr>
          <a:xfrm>
            <a:off x="6725538" y="1970408"/>
            <a:ext cx="2023352" cy="1625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1BB4A4-CD5A-44B6-989C-DABE808DBA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1" t="20248" r="-164" b="3292"/>
          <a:stretch/>
        </p:blipFill>
        <p:spPr>
          <a:xfrm>
            <a:off x="8932332" y="2212622"/>
            <a:ext cx="2068508" cy="16256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4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751F2C-F7A0-4440-BEB2-FAB5D5DEDC5D}"/>
              </a:ext>
            </a:extLst>
          </p:cNvPr>
          <p:cNvSpPr/>
          <p:nvPr/>
        </p:nvSpPr>
        <p:spPr>
          <a:xfrm>
            <a:off x="808383" y="670552"/>
            <a:ext cx="86801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Unit- 4				Numbers</a:t>
            </a:r>
          </a:p>
          <a:p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(1) to (100)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ထိရွတ်ဆိုတတ်၊ ရေးတတ်၊ စာလုံးပေါင်းတတ်စေရန်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- teen, -ty 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အသံထွက်များမှန်အောင် ရွတ်ဆိုခြင်းနှင့် အရေးလေ့ကျင့်ခြင်း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0AC4C-5FCA-4618-97F8-3BD7B891A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178B71-CC80-4475-BD82-98495B8C74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7" t="25286" b="-3912"/>
          <a:stretch/>
        </p:blipFill>
        <p:spPr>
          <a:xfrm>
            <a:off x="5780868" y="3429000"/>
            <a:ext cx="4138047" cy="32982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27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0E5DE7-54F3-4B69-89A2-4ECFD1357DD3}"/>
              </a:ext>
            </a:extLst>
          </p:cNvPr>
          <p:cNvSpPr txBox="1"/>
          <p:nvPr/>
        </p:nvSpPr>
        <p:spPr>
          <a:xfrm>
            <a:off x="704497" y="265533"/>
            <a:ext cx="11224592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Unit-5			Plural</a:t>
            </a:r>
          </a:p>
          <a:p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နာမ်များကို အနည်းကိန်းနာမ်မှ အများကိန်းနာမ်သို့ ပြောင်းလဲအသုံးပြုတတ်ရန်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 (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pan, plate, basket,….)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-s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ပေါင်းထည့်၍ အများကိန်းနာမ် ပြုလုပ်ခြင်း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-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sh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, -ss, -x, -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ch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စကားလုံးများနှင့် ဆုံးသော နာမ်များ၏ နောက်တွင် -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es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ပေါင်းထည့်ခြင်း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DA201E-556D-47EF-9E80-D3A1B37A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E286FE-8B8B-4030-A6F0-E6ABF274FA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7"/>
          <a:stretch/>
        </p:blipFill>
        <p:spPr>
          <a:xfrm>
            <a:off x="924173" y="2333153"/>
            <a:ext cx="4660381" cy="1813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7C7E2E-2DCA-49DC-9FA8-85C07C170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9181" r="73307" b="49344"/>
          <a:stretch/>
        </p:blipFill>
        <p:spPr>
          <a:xfrm>
            <a:off x="5804230" y="1419018"/>
            <a:ext cx="2359110" cy="948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BBD82F-9ED1-4083-8BE9-B30A7210C8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5906" r="74457" b="25828"/>
          <a:stretch/>
        </p:blipFill>
        <p:spPr>
          <a:xfrm>
            <a:off x="8283910" y="1433933"/>
            <a:ext cx="1980184" cy="10164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C5477F-A958-4977-8351-CE0867918A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t="20744" r="80650" b="20744"/>
          <a:stretch/>
        </p:blipFill>
        <p:spPr>
          <a:xfrm>
            <a:off x="7275333" y="2590784"/>
            <a:ext cx="1776014" cy="14927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C54491-6B9F-4682-A5FE-5D1E6F4045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t="242" b="-242"/>
          <a:stretch/>
        </p:blipFill>
        <p:spPr>
          <a:xfrm>
            <a:off x="3404886" y="4780806"/>
            <a:ext cx="5527446" cy="19292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018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5BBF4F-84DE-4577-96A6-AB109E14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D91DCD-1590-4BED-AF20-5DEAB11001C2}"/>
              </a:ext>
            </a:extLst>
          </p:cNvPr>
          <p:cNvSpPr txBox="1"/>
          <p:nvPr/>
        </p:nvSpPr>
        <p:spPr>
          <a:xfrm>
            <a:off x="1348353" y="451513"/>
            <a:ext cx="8865030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ဗျည်း  -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y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နှင့် ဆုံးလျှင် “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y”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ကိုဖြုတ်ပြီး -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ies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ပေါင်းထည့်ခြင်း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543300" lvl="7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-f, -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fe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နှင့်ဆုံးလျှင် -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f, -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fe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ကိုဖြုတ်ပြီး -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ves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ပေါင်းထည့်ခြင်း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ပုံမှန်မဟုတ်သည့် နာမ်အချို့  ၏ အများသဏ္ဌာန် များ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4A914-57B3-4450-890E-1605F273B8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3"/>
          <a:stretch/>
        </p:blipFill>
        <p:spPr>
          <a:xfrm>
            <a:off x="7045996" y="154983"/>
            <a:ext cx="3035649" cy="2278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9951DB-4DF0-4705-B82C-C117403D78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2" r="756"/>
          <a:stretch/>
        </p:blipFill>
        <p:spPr>
          <a:xfrm>
            <a:off x="1285514" y="1720312"/>
            <a:ext cx="3177998" cy="2045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85E968-A1D9-4E6D-80BE-F836DE53E3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5" t="172" r="-7345" b="-172"/>
          <a:stretch/>
        </p:blipFill>
        <p:spPr>
          <a:xfrm>
            <a:off x="6840645" y="3336918"/>
            <a:ext cx="3035649" cy="27224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694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B56DA-872C-4136-B2EA-0251B89C0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F598C-4AA2-47F7-A6A1-50C583D44591}"/>
              </a:ext>
            </a:extLst>
          </p:cNvPr>
          <p:cNvSpPr txBox="1"/>
          <p:nvPr/>
        </p:nvSpPr>
        <p:spPr>
          <a:xfrm>
            <a:off x="1084158" y="545446"/>
            <a:ext cx="8189844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Unit-6          This / That is  ------- .</a:t>
            </a:r>
          </a:p>
          <a:p>
            <a:endParaRPr lang="en-US" sz="2400" dirty="0">
              <a:latin typeface="Zawgyi-One" panose="020B0604030504040204" pitchFamily="34" charset="0"/>
              <a:cs typeface="Zawgyi-One" panose="020B060403050404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This / That is ----- .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ဝါကျပုံစံကို အသုံးပြုတတ်ရန်။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This is  ---- . That is ---- .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ဝါကျပုံစံများကို သရုပ်ပြခြင်း။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6">
              <a:lnSpc>
                <a:spcPct val="200000"/>
              </a:lnSpc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This is a book.</a:t>
            </a:r>
          </a:p>
          <a:p>
            <a:pPr>
              <a:lnSpc>
                <a:spcPct val="200000"/>
              </a:lnSpc>
            </a:pPr>
            <a:endParaRPr lang="en-US" sz="2000" dirty="0">
              <a:latin typeface="Zawgyi-One" panose="020B0604030504040204" pitchFamily="34" charset="0"/>
              <a:cs typeface="Zawgyi-One" panose="020B0604030504040204" pitchFamily="34" charset="0"/>
            </a:endParaRPr>
          </a:p>
          <a:p>
            <a:pPr lvl="5">
              <a:lnSpc>
                <a:spcPct val="200000"/>
              </a:lnSpc>
            </a:pPr>
            <a:endParaRPr lang="en-US" sz="2000" dirty="0">
              <a:latin typeface="Zawgyi-One" panose="020B0604030504040204" pitchFamily="34" charset="0"/>
              <a:cs typeface="Zawgyi-One" panose="020B0604030504040204" pitchFamily="34" charset="0"/>
            </a:endParaRPr>
          </a:p>
          <a:p>
            <a:pPr lvl="5">
              <a:lnSpc>
                <a:spcPct val="200000"/>
              </a:lnSpc>
            </a:pPr>
            <a:r>
              <a:rPr lang="en-US" sz="2000" dirty="0">
                <a:latin typeface="Zawgyi-One" panose="020B0604030504040204" pitchFamily="34" charset="0"/>
                <a:cs typeface="Zawgyi-One" panose="020B0604030504040204" pitchFamily="34" charset="0"/>
              </a:rPr>
              <a:t>	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That is a book.</a:t>
            </a:r>
          </a:p>
          <a:p>
            <a:pPr>
              <a:lnSpc>
                <a:spcPct val="200000"/>
              </a:lnSpc>
            </a:pPr>
            <a:endParaRPr lang="en-US" sz="2000" dirty="0">
              <a:latin typeface="Zawgyi-One" panose="020B0604030504040204" pitchFamily="34" charset="0"/>
              <a:cs typeface="Zawgyi-One" panose="020B060403050404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မ်ားကိုေလ့လာေဆာင္ရြက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္ျ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ခင္း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။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D9E965-35A6-42C7-B821-AEC51E71B0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471" y="4195997"/>
            <a:ext cx="2302625" cy="972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E7E1ED-70F2-46B6-B6E8-7201B9B4F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088" y="2605681"/>
            <a:ext cx="1493390" cy="1249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F4EE0-DF2D-4955-A959-2D038B2CF4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" t="21902" r="48"/>
          <a:stretch/>
        </p:blipFill>
        <p:spPr>
          <a:xfrm>
            <a:off x="6093480" y="5049079"/>
            <a:ext cx="5674450" cy="16896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082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C1E882-5D0F-465A-8851-0D576364B7F3}"/>
              </a:ext>
            </a:extLst>
          </p:cNvPr>
          <p:cNvSpPr txBox="1"/>
          <p:nvPr/>
        </p:nvSpPr>
        <p:spPr>
          <a:xfrm>
            <a:off x="563217" y="135666"/>
            <a:ext cx="11065565" cy="680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	Unit – 7   		 It, I, You, He, She, They, We</a:t>
            </a:r>
            <a:endParaRPr lang="en-US" sz="20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It, I, You, He, She, They, We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နာမ်စားများကို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မှန်ကန်စွာ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သုံးတတ်ရန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်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(doll, flower, television, telephone,----)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I, We, You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နှင့် 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He, She, They, It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နာမ်စားအသုံးအနှုန်းများကို ကောင်းစွာသိစေခြင်း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1C4A2-5EFC-4C43-B88D-2C9CC9789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12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A22C21-BAA7-4752-99CF-6EB1A62731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07" y="2394620"/>
            <a:ext cx="2168583" cy="17784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432A2D-F3ED-4D18-BE60-3AF2DB9429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84" y="2394620"/>
            <a:ext cx="2168584" cy="17784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058481-0A28-4CEA-8FBF-739E7B4A0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62" y="2394620"/>
            <a:ext cx="2168583" cy="17784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0A91D6-E0BF-4AD7-B3BC-5F04F23B1B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40" y="2394620"/>
            <a:ext cx="2168583" cy="1778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85783B-1C2B-44A4-B72E-1ADD322B7A8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8309" r="27629" b="60773"/>
          <a:stretch/>
        </p:blipFill>
        <p:spPr>
          <a:xfrm>
            <a:off x="592221" y="5427346"/>
            <a:ext cx="2325777" cy="12280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7E439E-CA8B-4686-AEFC-6F76CD1545E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t="40193" r="30573" b="31787"/>
          <a:stretch/>
        </p:blipFill>
        <p:spPr>
          <a:xfrm>
            <a:off x="3039290" y="5427346"/>
            <a:ext cx="2482972" cy="1228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46CBDD-2095-4612-A77B-59DABD5D1E6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" t="68792" r="29102" b="1978"/>
          <a:stretch/>
        </p:blipFill>
        <p:spPr>
          <a:xfrm>
            <a:off x="5643554" y="5427346"/>
            <a:ext cx="2482973" cy="12280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300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148A2B-1385-46B9-9D00-EDAF78D56B26}"/>
              </a:ext>
            </a:extLst>
          </p:cNvPr>
          <p:cNvSpPr txBox="1"/>
          <p:nvPr/>
        </p:nvSpPr>
        <p:spPr>
          <a:xfrm>
            <a:off x="693298" y="174012"/>
            <a:ext cx="11039061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Unit-8      		 Has / Have</a:t>
            </a:r>
          </a:p>
          <a:p>
            <a:pPr>
              <a:lnSpc>
                <a:spcPct val="20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Has, Have 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မှန်ကန်စွာ သုံးတတ်ရန်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စကားလုံးအသစ်များ(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kite, boat, pot, TVs, lamp,---)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I / We/You/ They have-------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အသုံးအနှုန်းနှင့် 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He / She has---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 ပုံစံအသုံးအနှုန်းများကို </a:t>
            </a:r>
          </a:p>
          <a:p>
            <a:pPr>
              <a:lnSpc>
                <a:spcPct val="200000"/>
              </a:lnSpc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     ကောင်းစွာ သိစေခြင်း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30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 လေ့လာဆောင်ရွက်ခြင်း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sz="2000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419053-5237-4931-840C-D4DA36FC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5257A1-1B39-4A1B-A2DA-F21B3D5DCE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4072540" y="2981739"/>
            <a:ext cx="2198374" cy="1694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181537-B4C9-41FE-ADD2-7E5BA88FF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89"/>
          <a:stretch/>
        </p:blipFill>
        <p:spPr>
          <a:xfrm>
            <a:off x="6407354" y="3000752"/>
            <a:ext cx="2021700" cy="1694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999D3E-EB65-4AC5-9275-D7DA9B3D6F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36" r="48883" b="17102"/>
          <a:stretch/>
        </p:blipFill>
        <p:spPr>
          <a:xfrm>
            <a:off x="7368267" y="61128"/>
            <a:ext cx="1222396" cy="11744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D735BB-7AA6-4A91-A175-0CE2EE3396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22" r="50000" b="23672"/>
          <a:stretch/>
        </p:blipFill>
        <p:spPr>
          <a:xfrm>
            <a:off x="8899212" y="61127"/>
            <a:ext cx="1222397" cy="1174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0D8A74-0456-452D-833F-A189919F80F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562" b="58944"/>
          <a:stretch/>
        </p:blipFill>
        <p:spPr>
          <a:xfrm>
            <a:off x="6763453" y="1377454"/>
            <a:ext cx="1222397" cy="1174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0243D7-6C87-4DE1-B992-FBE9E86AFF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8" t="10821" r="754" b="63503"/>
          <a:stretch/>
        </p:blipFill>
        <p:spPr>
          <a:xfrm>
            <a:off x="8288014" y="1377793"/>
            <a:ext cx="1222397" cy="1174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1727C8-29CD-49AB-A663-7B3D18830D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" t="11246" r="50735" b="65848"/>
          <a:stretch/>
        </p:blipFill>
        <p:spPr>
          <a:xfrm>
            <a:off x="9785618" y="1377794"/>
            <a:ext cx="1186092" cy="11744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67F5A-B984-4958-BB18-52E7445ACBB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5" t="68019" r="9021"/>
          <a:stretch/>
        </p:blipFill>
        <p:spPr>
          <a:xfrm>
            <a:off x="8530423" y="2991245"/>
            <a:ext cx="2404978" cy="17138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EFB0FD-7147-43A9-9F71-54A398AAF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3238" y="4804252"/>
            <a:ext cx="2198374" cy="1879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444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FB51DD-BED9-46AF-8325-5934028B474B}"/>
              </a:ext>
            </a:extLst>
          </p:cNvPr>
          <p:cNvSpPr txBox="1"/>
          <p:nvPr/>
        </p:nvSpPr>
        <p:spPr>
          <a:xfrm>
            <a:off x="1053547" y="2544563"/>
            <a:ext cx="8786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cs typeface="zawgyi1" panose="020B0604020202020204" pitchFamily="34" charset="0"/>
              </a:rPr>
              <a:t>				</a:t>
            </a:r>
            <a:r>
              <a:rPr lang="en-US" sz="6600" b="1" dirty="0">
                <a:solidFill>
                  <a:srgbClr val="00B050"/>
                </a:solidFill>
                <a:latin typeface="Pyidaungsu" panose="020B0502040204020203" pitchFamily="34" charset="0"/>
                <a:ea typeface="Adobe Gothic Std B" panose="020B0800000000000000" pitchFamily="34" charset="-128"/>
                <a:cs typeface="Pyidaungsu" panose="020B0502040204020203" pitchFamily="34" charset="0"/>
              </a:rPr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2AEF01-F371-45A2-A381-6BE78ED3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BC75-2AA6-4397-81EB-AC26C3949C36}" type="slidenum">
              <a:rPr lang="en-US" smtClean="0"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37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|13.6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8|87.1|24.9|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3.8|4.5|2.9|1.3|1.5|1.4|1.2|12.2|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2.3|20.8|34|2.5|9.9|18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8.8|5.5|8.5|13.9|33.9|21.2|35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4.1|25.4|26.4|3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4.1|9.8|3.2|1.5|2|13.6|9.9|8.3|1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9.1|18|9.1|19.8|7|48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3|14|27.2|3.8|4.3|5|21.8|8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7|19.9|1.6|1.1|1.4|1.4|72|22.7|57|17.1|9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6|7.2|4|0.4|2.2|0.6|1|14.3|15.5|0.6|2.2|21.7|48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1436</TotalTime>
  <Words>1681</Words>
  <Application>Microsoft Office PowerPoint</Application>
  <PresentationFormat>Widescreen</PresentationFormat>
  <Paragraphs>113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Adobe Myungjo Std M</vt:lpstr>
      <vt:lpstr>Wingdings 3</vt:lpstr>
      <vt:lpstr>Calibri</vt:lpstr>
      <vt:lpstr>Arial</vt:lpstr>
      <vt:lpstr>Trebuchet MS</vt:lpstr>
      <vt:lpstr>Metrix-1</vt:lpstr>
      <vt:lpstr>Wingdings</vt:lpstr>
      <vt:lpstr>zawgyi1</vt:lpstr>
      <vt:lpstr>Pyidaungsu</vt:lpstr>
      <vt:lpstr>Zawgyi-One</vt:lpstr>
      <vt:lpstr>Facet</vt:lpstr>
      <vt:lpstr>ကျောင်းပြင်ပမူလတန်း ပညာရေး         အင်္ဂလိပ်စာ(ပထမအဆင့်)စာသင်သားကိုင်စာအုပ်များလေ့လာခြင်း  (ပထမနှစ်ဝက်-ပထမပိုင်း)                 U Pann Aung       MLRC, NFPE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အဂၤလိပ္စာ(NFPE, Level 1&amp;2) စာသင္သားကိုင္စာအုပ္မ်ားေလ့လာျခင္း           U Pann Aung       MLRC, NFPE</dc:title>
  <dc:creator>Dell</dc:creator>
  <cp:lastModifiedBy>Soe Naung</cp:lastModifiedBy>
  <cp:revision>94</cp:revision>
  <cp:lastPrinted>2020-07-27T12:09:17Z</cp:lastPrinted>
  <dcterms:created xsi:type="dcterms:W3CDTF">2020-05-04T07:14:32Z</dcterms:created>
  <dcterms:modified xsi:type="dcterms:W3CDTF">2020-10-07T18:28:03Z</dcterms:modified>
</cp:coreProperties>
</file>