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handoutMasterIdLst>
    <p:handoutMasterId r:id="rId14"/>
  </p:handoutMasterIdLst>
  <p:sldIdLst>
    <p:sldId id="268" r:id="rId2"/>
    <p:sldId id="269" r:id="rId3"/>
    <p:sldId id="256" r:id="rId4"/>
    <p:sldId id="257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58" r:id="rId13"/>
  </p:sldIdLst>
  <p:sldSz cx="12192000" cy="6858000"/>
  <p:notesSz cx="6797675" cy="9926638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Calibri Light" panose="020F0302020204030204" pitchFamily="34" charset="0"/>
      <p:regular r:id="rId19"/>
      <p:italic r:id="rId20"/>
    </p:embeddedFont>
    <p:embeddedFont>
      <p:font typeface="Pyidaungsu" panose="020B0502040204020203" pitchFamily="34" charset="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74" d="100"/>
          <a:sy n="74" d="100"/>
        </p:scale>
        <p:origin x="534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34"/>
    </p:cViewPr>
  </p:sorterViewPr>
  <p:notesViewPr>
    <p:cSldViewPr snapToGrid="0">
      <p:cViewPr varScale="1">
        <p:scale>
          <a:sx n="64" d="100"/>
          <a:sy n="64" d="100"/>
        </p:scale>
        <p:origin x="-3342" y="-108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97F0F3-571C-40B2-A6EC-D54EF877CC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9215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A080C-B137-41C9-9DA4-786B6B35A8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91EC06-9423-40AC-ACA0-265D82A876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92AB89-99ED-40F3-91AC-ED7097F1F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5DC62-73E1-4E47-AFAE-308DCBD22486}" type="datetimeFigureOut">
              <a:rPr lang="en-US" smtClean="0"/>
              <a:t>06-Oct-20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C7E0EA-3277-441E-8051-9A1541F77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DFAE5A-32FC-4695-8627-736995A56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DB6A6-E9F2-4628-9451-7004F0AC9F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090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4C6BA-5452-48CA-968A-FD5DCA481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7E48B3-8C3A-46E1-9E73-FA8B703F1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FA8AB8-2B3F-45C4-8086-8AFDAE0BA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5DC62-73E1-4E47-AFAE-308DCBD22486}" type="datetimeFigureOut">
              <a:rPr lang="en-US" smtClean="0"/>
              <a:t>06-Oct-20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B52B6-5BB6-4663-8D64-04966743A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73EDB8-E618-49BF-B782-B5EB17D1F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DB6A6-E9F2-4628-9451-7004F0AC9F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368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1AC58-54ED-4880-9835-975B1D3D0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268353-36A8-4614-913B-41DA09E3C2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700F61-B23B-4079-8F82-40596A25B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5DC62-73E1-4E47-AFAE-308DCBD22486}" type="datetimeFigureOut">
              <a:rPr lang="en-US" smtClean="0"/>
              <a:t>06-Oct-20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B3EBB0-4009-4F75-8730-9483FDE54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616820-EBF1-479C-B542-5E7FD80EA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DB6A6-E9F2-4628-9451-7004F0AC9F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056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8A7DB-24F2-4893-9482-7C273F929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7B5090-E23C-4766-BAA8-877EF5C514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A58347-97FA-4519-825C-7DA3EE6C87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3D1DAD-510B-4AA9-B900-C93164DCD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5DC62-73E1-4E47-AFAE-308DCBD22486}" type="datetimeFigureOut">
              <a:rPr lang="en-US" smtClean="0"/>
              <a:t>06-Oct-20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64A9EA-79D1-4468-82B7-444B662D6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ACFFA2-E4C3-49E0-B87A-4B45B6C2A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DB6A6-E9F2-4628-9451-7004F0AC9F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633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7A2A3-221F-4CB2-90D4-381265E54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7B38F3-4A14-42BE-BF6D-60784961AA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37F281-1B73-46FC-9CD1-F2019361CB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CADBDB-4D07-4F24-A1DC-C162D28881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388C8F-AD8C-4924-9F39-692FAD7521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42A053A-2727-48D3-9365-116B7EF45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5DC62-73E1-4E47-AFAE-308DCBD22486}" type="datetimeFigureOut">
              <a:rPr lang="en-US" smtClean="0"/>
              <a:t>06-Oct-20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9F5A1A8-0822-4E8F-B038-5B1F9642E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49FFCC-B6CB-4818-A23D-770E265D3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DB6A6-E9F2-4628-9451-7004F0AC9F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485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2E330-DFEB-4F61-9011-43E6F6F30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2EE7D0-5800-43C6-A9AA-07B2B5402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5DC62-73E1-4E47-AFAE-308DCBD22486}" type="datetimeFigureOut">
              <a:rPr lang="en-US" smtClean="0"/>
              <a:t>06-Oct-20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11D3A7-BEF6-4C0C-B920-3D38ACE3B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0AE0D6-00C3-47BE-B0E5-6D343D015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DB6A6-E9F2-4628-9451-7004F0AC9F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284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784AE6-56AA-42CB-AE79-2478C57F0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5DC62-73E1-4E47-AFAE-308DCBD22486}" type="datetimeFigureOut">
              <a:rPr lang="en-US" smtClean="0"/>
              <a:t>06-Oct-20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2533CE-5E96-4763-9E93-8A005C97B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81748F-6522-4EE0-A18F-5100768F1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DB6A6-E9F2-4628-9451-7004F0AC9F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634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6A542-3BD3-4516-B38A-F8AE8ACB5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92A8EA-93DA-4985-8B35-3D91D29B10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70D69F-6A05-4BAA-8CE8-2D2BBEEC3D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E21E0E-BC53-4065-B3E0-9507875C8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5DC62-73E1-4E47-AFAE-308DCBD22486}" type="datetimeFigureOut">
              <a:rPr lang="en-US" smtClean="0"/>
              <a:t>06-Oct-20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51B405-C1C0-4B81-9B4C-4CD2CE82C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3A8FAE-AED6-4AA8-9557-40315AC1D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DB6A6-E9F2-4628-9451-7004F0AC9F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118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2E5F3-8EF1-406B-962C-49060FD8D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15D89D-57A0-406D-AC0A-6E0508248F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80B048-C831-44F4-994F-BAA1953C87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D96E9E-1AF5-4866-ACE9-3C45C7A3F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5DC62-73E1-4E47-AFAE-308DCBD22486}" type="datetimeFigureOut">
              <a:rPr lang="en-US" smtClean="0"/>
              <a:t>06-Oct-20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2EC27D-5ECD-4255-92B8-EAC0052CC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D66084-1964-41B6-8524-0D7AF76C5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DB6A6-E9F2-4628-9451-7004F0AC9F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641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0BC11-EA26-408D-96EE-8C1F5537E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B7D4A4-DE4E-462B-B971-4BE24ECD2F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8A0590-F3FA-41B5-95C1-531CBD171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5DC62-73E1-4E47-AFAE-308DCBD22486}" type="datetimeFigureOut">
              <a:rPr lang="en-US" smtClean="0"/>
              <a:t>06-Oct-20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C945DF-75EA-4554-A063-3E21A52FF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E978CA-4A30-4642-AFC2-B23A9C945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DB6A6-E9F2-4628-9451-7004F0AC9F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448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5F6F9BC-E25F-4523-936B-8455AD16CD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C2D951-E54F-4A00-BB0D-3A63144706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ABB5AD-FCC6-4A35-8CF8-D83E9DEA9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5DC62-73E1-4E47-AFAE-308DCBD22486}" type="datetimeFigureOut">
              <a:rPr lang="en-US" smtClean="0"/>
              <a:t>06-Oct-20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F3DC8A-01C3-4209-A447-410B95BA0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136CF3-0737-479F-8EA4-371216560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DB6A6-E9F2-4628-9451-7004F0AC9F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516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FF1E679-802A-4E86-BE7F-3C3381F09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1F13E9-7B3B-4021-B104-A86505BF11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B75811-0ADF-42D5-985E-C951DFFB20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25DC62-73E1-4E47-AFAE-308DCBD22486}" type="datetimeFigureOut">
              <a:rPr lang="en-US" smtClean="0"/>
              <a:t>06-Oct-20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4F64CC-A8EA-40CB-AA62-8B7CEC276B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B55AC3-1E40-4DFB-A870-A27E4AB24C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DDB6A6-E9F2-4628-9451-7004F0AC9F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919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7910A098-77C7-49F7-B423-E39769DC6621}"/>
              </a:ext>
            </a:extLst>
          </p:cNvPr>
          <p:cNvSpPr txBox="1"/>
          <p:nvPr/>
        </p:nvSpPr>
        <p:spPr>
          <a:xfrm>
            <a:off x="2533135" y="2071688"/>
            <a:ext cx="70557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y-MM" sz="3200" dirty="0">
                <a:latin typeface="Pyidaungsu" panose="020B0502040204020203" pitchFamily="34" charset="0"/>
                <a:cs typeface="Pyidaungsu" panose="020B0502040204020203" pitchFamily="34" charset="0"/>
              </a:rPr>
              <a:t>ဘ၀တွက်တာကျွမ်းကျင်စရာဘာသာရပ်</a:t>
            </a:r>
            <a:endParaRPr lang="en-US" sz="32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910A098-77C7-49F7-B423-E39769DC6621}"/>
              </a:ext>
            </a:extLst>
          </p:cNvPr>
          <p:cNvSpPr txBox="1"/>
          <p:nvPr/>
        </p:nvSpPr>
        <p:spPr>
          <a:xfrm>
            <a:off x="3891341" y="4728391"/>
            <a:ext cx="70557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my-MM" sz="3600" dirty="0">
                <a:latin typeface="Pyidaungsu" panose="020B0502040204020203" pitchFamily="34" charset="0"/>
                <a:cs typeface="Pyidaungsu" panose="020B0502040204020203" pitchFamily="34" charset="0"/>
              </a:rPr>
              <a:t>ဒေါ်အေးမြင့်ဦး</a:t>
            </a:r>
            <a:endParaRPr lang="en-US" sz="36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F0EB0D9-A41F-4B25-82CE-EFE50E255699}"/>
              </a:ext>
            </a:extLst>
          </p:cNvPr>
          <p:cNvSpPr/>
          <p:nvPr/>
        </p:nvSpPr>
        <p:spPr>
          <a:xfrm>
            <a:off x="0" y="-1"/>
            <a:ext cx="12206287" cy="1174044"/>
          </a:xfrm>
          <a:prstGeom prst="rect">
            <a:avLst/>
          </a:prstGeom>
          <a:solidFill>
            <a:srgbClr val="0070C0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y-MM" sz="3600" dirty="0">
                <a:solidFill>
                  <a:schemeClr val="bg1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	ကျောင်းပြင်ပမူလတန်းပညာရေး ပထမဆင့် စာဖတ်ကတ် ၃၂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749F952-2576-428E-8B11-502B6BFF2316}"/>
              </a:ext>
            </a:extLst>
          </p:cNvPr>
          <p:cNvSpPr/>
          <p:nvPr/>
        </p:nvSpPr>
        <p:spPr>
          <a:xfrm>
            <a:off x="-12357" y="6491111"/>
            <a:ext cx="12258676" cy="366889"/>
          </a:xfrm>
          <a:prstGeom prst="rect">
            <a:avLst/>
          </a:prstGeom>
          <a:solidFill>
            <a:srgbClr val="002060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198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warp dir="in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7910A098-77C7-49F7-B423-E39769DC6621}"/>
              </a:ext>
            </a:extLst>
          </p:cNvPr>
          <p:cNvSpPr txBox="1"/>
          <p:nvPr/>
        </p:nvSpPr>
        <p:spPr>
          <a:xfrm>
            <a:off x="3459892" y="3010820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910A098-77C7-49F7-B423-E39769DC6621}"/>
              </a:ext>
            </a:extLst>
          </p:cNvPr>
          <p:cNvSpPr txBox="1"/>
          <p:nvPr/>
        </p:nvSpPr>
        <p:spPr>
          <a:xfrm>
            <a:off x="460618" y="2512542"/>
            <a:ext cx="98017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y-MM" sz="2800" b="1" dirty="0">
                <a:latin typeface="Pyidaungsu" panose="020B0502040204020203" pitchFamily="34" charset="0"/>
                <a:cs typeface="Pyidaungsu" panose="020B0502040204020203" pitchFamily="34" charset="0"/>
              </a:rPr>
              <a:t>ရည်ရွယ်ချက်</a:t>
            </a:r>
            <a:endParaRPr lang="en-US" sz="2800" b="1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910A098-77C7-49F7-B423-E39769DC6621}"/>
              </a:ext>
            </a:extLst>
          </p:cNvPr>
          <p:cNvSpPr txBox="1"/>
          <p:nvPr/>
        </p:nvSpPr>
        <p:spPr>
          <a:xfrm>
            <a:off x="1356417" y="3380152"/>
            <a:ext cx="980171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သာမန်ကူးစက်လွယ်သော ရောဂါများကို မည်သို့ကာကွယ် တားဆီးနိုင်ကြောင်း ဖော်ပြတတ်ရန်။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910A098-77C7-49F7-B423-E39769DC6621}"/>
              </a:ext>
            </a:extLst>
          </p:cNvPr>
          <p:cNvSpPr txBox="1"/>
          <p:nvPr/>
        </p:nvSpPr>
        <p:spPr>
          <a:xfrm>
            <a:off x="460618" y="1503407"/>
            <a:ext cx="99338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y-MM" sz="3200" b="1" dirty="0">
                <a:latin typeface="Pyidaungsu" panose="020B0502040204020203" pitchFamily="34" charset="0"/>
                <a:cs typeface="Pyidaungsu" panose="020B0502040204020203" pitchFamily="34" charset="0"/>
              </a:rPr>
              <a:t>ကူးစက်ရောဂါနဲ့ထွက်၊ ရှင်၊ လုံ၊ ၀င်</a:t>
            </a:r>
            <a:endParaRPr lang="en-US" sz="3200" b="1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F0EB0D9-A41F-4B25-82CE-EFE50E255699}"/>
              </a:ext>
            </a:extLst>
          </p:cNvPr>
          <p:cNvSpPr/>
          <p:nvPr/>
        </p:nvSpPr>
        <p:spPr>
          <a:xfrm>
            <a:off x="-1" y="-1"/>
            <a:ext cx="12192001" cy="1174044"/>
          </a:xfrm>
          <a:prstGeom prst="rect">
            <a:avLst/>
          </a:prstGeom>
          <a:solidFill>
            <a:srgbClr val="0070C0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y-MM" sz="3600" dirty="0">
                <a:solidFill>
                  <a:schemeClr val="bg1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	ကျောင်းပြင်ပမူလတန်းပညာရေး ပထမဆင့် စာဖတ်ကတ်  ၃၂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749F952-2576-428E-8B11-502B6BFF2316}"/>
              </a:ext>
            </a:extLst>
          </p:cNvPr>
          <p:cNvSpPr/>
          <p:nvPr/>
        </p:nvSpPr>
        <p:spPr>
          <a:xfrm>
            <a:off x="-12357" y="6491111"/>
            <a:ext cx="12258676" cy="366889"/>
          </a:xfrm>
          <a:prstGeom prst="rect">
            <a:avLst/>
          </a:prstGeom>
          <a:solidFill>
            <a:srgbClr val="002060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74904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7910A098-77C7-49F7-B423-E39769DC6621}"/>
              </a:ext>
            </a:extLst>
          </p:cNvPr>
          <p:cNvSpPr txBox="1"/>
          <p:nvPr/>
        </p:nvSpPr>
        <p:spPr>
          <a:xfrm>
            <a:off x="3459892" y="2071688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910A098-77C7-49F7-B423-E39769DC6621}"/>
              </a:ext>
            </a:extLst>
          </p:cNvPr>
          <p:cNvSpPr txBox="1"/>
          <p:nvPr/>
        </p:nvSpPr>
        <p:spPr>
          <a:xfrm>
            <a:off x="3612292" y="2235631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910A098-77C7-49F7-B423-E39769DC6621}"/>
              </a:ext>
            </a:extLst>
          </p:cNvPr>
          <p:cNvSpPr txBox="1"/>
          <p:nvPr/>
        </p:nvSpPr>
        <p:spPr>
          <a:xfrm>
            <a:off x="1216123" y="1739871"/>
            <a:ext cx="980171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y-MM" sz="3200" dirty="0">
                <a:latin typeface="Pyidaungsu" panose="020B0502040204020203" pitchFamily="34" charset="0"/>
                <a:cs typeface="Pyidaungsu" panose="020B0502040204020203" pitchFamily="34" charset="0"/>
              </a:rPr>
              <a:t>တစ်ကိုယ်ရေသန့်ရှင်းခြင်း၊ အလေအ့ကျင့်ကောင်းတွေဟာ</a:t>
            </a:r>
          </a:p>
          <a:p>
            <a:r>
              <a:rPr lang="my-MM" sz="3200" dirty="0">
                <a:latin typeface="Pyidaungsu" panose="020B0502040204020203" pitchFamily="34" charset="0"/>
                <a:cs typeface="Pyidaungsu" panose="020B0502040204020203" pitchFamily="34" charset="0"/>
              </a:rPr>
              <a:t>နေထိုင်မကောင်းမဖြစ်အောင် ဘယ်လိုကူညီပေးတယ်ဆိုတာ</a:t>
            </a:r>
          </a:p>
          <a:p>
            <a:r>
              <a:rPr lang="my-MM" sz="3200" dirty="0">
                <a:latin typeface="Pyidaungsu" panose="020B0502040204020203" pitchFamily="34" charset="0"/>
                <a:cs typeface="Pyidaungsu" panose="020B0502040204020203" pitchFamily="34" charset="0"/>
              </a:rPr>
              <a:t>သင်ယူခဲ့ပြီးဖြစ်တယ်။  </a:t>
            </a:r>
          </a:p>
          <a:p>
            <a:r>
              <a:rPr lang="my-MM" sz="3200" dirty="0">
                <a:latin typeface="Pyidaungsu" panose="020B0502040204020203" pitchFamily="34" charset="0"/>
                <a:cs typeface="Pyidaungsu" panose="020B0502040204020203" pitchFamily="34" charset="0"/>
              </a:rPr>
              <a:t>ဘယ်လိုနေမကောင်းဖြစ်တဲ့အခါ ကိုယ်လုပ်ချင်တာတွေ မလုပ်ရဘူးလဲ။</a:t>
            </a:r>
            <a:endParaRPr lang="en-US" sz="32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F0EB0D9-A41F-4B25-82CE-EFE50E255699}"/>
              </a:ext>
            </a:extLst>
          </p:cNvPr>
          <p:cNvSpPr/>
          <p:nvPr/>
        </p:nvSpPr>
        <p:spPr>
          <a:xfrm>
            <a:off x="-1" y="-1"/>
            <a:ext cx="12192001" cy="1174044"/>
          </a:xfrm>
          <a:prstGeom prst="rect">
            <a:avLst/>
          </a:prstGeom>
          <a:solidFill>
            <a:srgbClr val="0070C0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y-MM" sz="3600" dirty="0">
                <a:solidFill>
                  <a:schemeClr val="bg1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	ကျောင်းပြင်ပမူလတန်းပညာရေး ပထမဆင့် စာဖတ်ကတ်  ၃၂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49F952-2576-428E-8B11-502B6BFF2316}"/>
              </a:ext>
            </a:extLst>
          </p:cNvPr>
          <p:cNvSpPr/>
          <p:nvPr/>
        </p:nvSpPr>
        <p:spPr>
          <a:xfrm>
            <a:off x="-12357" y="6491111"/>
            <a:ext cx="12258676" cy="366889"/>
          </a:xfrm>
          <a:prstGeom prst="rect">
            <a:avLst/>
          </a:prstGeom>
          <a:solidFill>
            <a:srgbClr val="002060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01195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0CD51EEC-795E-4D9A-8EDD-599E21FD6F73}"/>
              </a:ext>
            </a:extLst>
          </p:cNvPr>
          <p:cNvSpPr txBox="1"/>
          <p:nvPr/>
        </p:nvSpPr>
        <p:spPr>
          <a:xfrm>
            <a:off x="1395055" y="2099554"/>
            <a:ext cx="591858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SzPct val="70000"/>
              <a:buFont typeface="Wingdings" panose="05000000000000000000" pitchFamily="2" charset="2"/>
              <a:buChar char="v"/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အအေးမိခြင်း</a:t>
            </a:r>
            <a:endParaRPr lang="en-US" sz="260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571500" indent="-571500">
              <a:buSzPct val="70000"/>
              <a:buFont typeface="Wingdings" panose="05000000000000000000" pitchFamily="2" charset="2"/>
              <a:buChar char="v"/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တုတ်ကွေးရောဂါ</a:t>
            </a:r>
            <a:endParaRPr lang="en-US" sz="260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571500" indent="-571500">
              <a:buSzPct val="70000"/>
              <a:buFont typeface="Wingdings" panose="05000000000000000000" pitchFamily="2" charset="2"/>
              <a:buChar char="v"/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အဆုတ်အအေးမိရောဂါ</a:t>
            </a:r>
            <a:endParaRPr lang="en-US" sz="260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571500" indent="-571500">
              <a:buSzPct val="70000"/>
              <a:buFont typeface="Wingdings" panose="05000000000000000000" pitchFamily="2" charset="2"/>
              <a:buChar char="v"/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၀မ်းပျက်၀မ်းလျောရောဂါ</a:t>
            </a:r>
            <a:endParaRPr lang="en-US" sz="260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571500" indent="-571500">
              <a:buSzPct val="70000"/>
              <a:buFont typeface="Wingdings" panose="05000000000000000000" pitchFamily="2" charset="2"/>
              <a:buChar char="v"/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အဆုတ်တီဘီရောဂါ</a:t>
            </a:r>
            <a:endParaRPr lang="en-US" sz="260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571500" indent="-571500">
              <a:buSzPct val="70000"/>
              <a:buFont typeface="Wingdings" panose="05000000000000000000" pitchFamily="2" charset="2"/>
              <a:buChar char="v"/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၀က်သက်ရောဂါ</a:t>
            </a:r>
            <a:endParaRPr lang="en-US" sz="260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571500" indent="-571500">
              <a:buSzPct val="70000"/>
              <a:buFont typeface="Wingdings" panose="05000000000000000000" pitchFamily="2" charset="2"/>
              <a:buChar char="v"/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ကျောက်ပေါက်ခြင်း</a:t>
            </a:r>
            <a:endParaRPr lang="en-US" sz="26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389BD13-E7C6-4C98-B258-E938FA839D38}"/>
              </a:ext>
            </a:extLst>
          </p:cNvPr>
          <p:cNvSpPr txBox="1"/>
          <p:nvPr/>
        </p:nvSpPr>
        <p:spPr>
          <a:xfrm>
            <a:off x="4739647" y="1344411"/>
            <a:ext cx="19968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y-MM" sz="3200" b="1" dirty="0">
                <a:latin typeface="Pyidaungsu" panose="020B0502040204020203" pitchFamily="34" charset="0"/>
                <a:cs typeface="Pyidaungsu" panose="020B0502040204020203" pitchFamily="34" charset="0"/>
              </a:rPr>
              <a:t>ရောဂါများ</a:t>
            </a:r>
            <a:endParaRPr lang="en-US" sz="32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F0EB0D9-A41F-4B25-82CE-EFE50E255699}"/>
              </a:ext>
            </a:extLst>
          </p:cNvPr>
          <p:cNvSpPr/>
          <p:nvPr/>
        </p:nvSpPr>
        <p:spPr>
          <a:xfrm>
            <a:off x="-1" y="-1"/>
            <a:ext cx="12192001" cy="1174044"/>
          </a:xfrm>
          <a:prstGeom prst="rect">
            <a:avLst/>
          </a:prstGeom>
          <a:solidFill>
            <a:srgbClr val="0070C0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y-MM" sz="3600" dirty="0">
                <a:solidFill>
                  <a:schemeClr val="bg1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	ကျောင်းပြင်ပမူလတန်းပညာရေး ပထမဆင့် စာဖတ်ကတ်  ၃၂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749F952-2576-428E-8B11-502B6BFF2316}"/>
              </a:ext>
            </a:extLst>
          </p:cNvPr>
          <p:cNvSpPr/>
          <p:nvPr/>
        </p:nvSpPr>
        <p:spPr>
          <a:xfrm>
            <a:off x="-12357" y="6491111"/>
            <a:ext cx="12258676" cy="366889"/>
          </a:xfrm>
          <a:prstGeom prst="rect">
            <a:avLst/>
          </a:prstGeom>
          <a:solidFill>
            <a:srgbClr val="002060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063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50474" y="1366438"/>
            <a:ext cx="118220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my-MM" sz="2800" b="1" dirty="0">
                <a:latin typeface="Pyidaungsu" panose="020B0502040204020203" pitchFamily="34" charset="0"/>
                <a:cs typeface="Pyidaungsu" panose="020B0502040204020203" pitchFamily="34" charset="0"/>
              </a:rPr>
              <a:t>လူတစ်ဦးမှတစ်ဦးသို့ ကူးစက်သော သာမန်ကူးစက်ရောဂါတွေကို ဒီနေ့လေ့လာကြရ အောင်။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872607" y="1753285"/>
            <a:ext cx="71285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600" b="1" dirty="0">
              <a:latin typeface="WinInnwa" pitchFamily="2" charset="0"/>
            </a:endParaRPr>
          </a:p>
          <a:p>
            <a:endParaRPr lang="en-US" sz="3600" dirty="0"/>
          </a:p>
        </p:txBody>
      </p:sp>
      <p:sp>
        <p:nvSpPr>
          <p:cNvPr id="32" name="Rectangle 31"/>
          <p:cNvSpPr/>
          <p:nvPr/>
        </p:nvSpPr>
        <p:spPr>
          <a:xfrm>
            <a:off x="250474" y="2586082"/>
            <a:ext cx="11686153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>
              <a:buFont typeface="Wingdings" pitchFamily="2" charset="2"/>
              <a:buChar char="§"/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လူတစ်ဦးကနေတစ်ဦးကို ရောဂါပိုးဘယ်လိုကူးစက်တယ်ဆိုတာ အရင်ဆုံးသိထား မှသာ ရောဂါပိုးအမျိုးမျိုးတွေကြောင့်ဖြစ်လာတဲ့ ကူးစက်ရောဂါတွေကို ကာကွယ် တားဆီး နိုင်မှာဖြစ်တယ်။</a:t>
            </a:r>
            <a:endParaRPr lang="en-US" sz="260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algn="just"/>
            <a:endParaRPr lang="en-US" sz="260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571500" indent="-571500" algn="just">
              <a:buFont typeface="Wingdings" pitchFamily="2" charset="2"/>
              <a:buChar char="§"/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ရောဂါကူးစက်နိုင်တဲ့အခြေအနေ (၄)မျိုးကို သိထားမှသာ ရောဂါတွေဘယ်လို ပြန့်ပွားတယ်၊ ဘယ်လို ကာကွယ်တားဆီးနိုင်တယ် ဆိုတာကို သိနိုင်မှာဖြစ်တယ်။</a:t>
            </a:r>
            <a:endParaRPr lang="en-US" sz="26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F0EB0D9-A41F-4B25-82CE-EFE50E255699}"/>
              </a:ext>
            </a:extLst>
          </p:cNvPr>
          <p:cNvSpPr/>
          <p:nvPr/>
        </p:nvSpPr>
        <p:spPr>
          <a:xfrm>
            <a:off x="-1" y="-1"/>
            <a:ext cx="12192001" cy="1174044"/>
          </a:xfrm>
          <a:prstGeom prst="rect">
            <a:avLst/>
          </a:prstGeom>
          <a:solidFill>
            <a:srgbClr val="0070C0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y-MM" sz="3600" dirty="0">
                <a:solidFill>
                  <a:schemeClr val="bg1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	ကျောင်းပြင်ပမူလတန်းပညာရေး ပထမဆင့် စာဖတ်ကတ်  ၃၂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49F952-2576-428E-8B11-502B6BFF2316}"/>
              </a:ext>
            </a:extLst>
          </p:cNvPr>
          <p:cNvSpPr/>
          <p:nvPr/>
        </p:nvSpPr>
        <p:spPr>
          <a:xfrm>
            <a:off x="-12357" y="6491111"/>
            <a:ext cx="12258676" cy="366889"/>
          </a:xfrm>
          <a:prstGeom prst="rect">
            <a:avLst/>
          </a:prstGeom>
          <a:solidFill>
            <a:srgbClr val="002060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97489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10517" y="1202436"/>
            <a:ext cx="87545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my-MM" sz="3200" b="1" dirty="0">
                <a:latin typeface="Pyidaungsu" panose="020B0502040204020203" pitchFamily="34" charset="0"/>
                <a:cs typeface="Pyidaungsu" panose="020B0502040204020203" pitchFamily="34" charset="0"/>
              </a:rPr>
              <a:t>ရောဂါကူးစက်နိုင်သော အခြေအနေ(၄)မျိုး</a:t>
            </a:r>
            <a:endParaRPr lang="en-US" sz="32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872607" y="1753285"/>
            <a:ext cx="71285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600" b="1" dirty="0">
              <a:latin typeface="WinInnwa" pitchFamily="2" charset="0"/>
            </a:endParaRPr>
          </a:p>
          <a:p>
            <a:endParaRPr lang="en-US" sz="36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4E07DE3-9BA2-402A-8452-C65CEAEDCEC1}"/>
              </a:ext>
            </a:extLst>
          </p:cNvPr>
          <p:cNvSpPr txBox="1"/>
          <p:nvPr/>
        </p:nvSpPr>
        <p:spPr>
          <a:xfrm>
            <a:off x="936089" y="1767006"/>
            <a:ext cx="1058040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tabLst>
                <a:tab pos="457200" algn="l"/>
                <a:tab pos="9032875" algn="l"/>
              </a:tabLst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ထွက် = ထွက်သည်  = ရောဂါရှိသူ၏ ခန္ဓာကိုယ်မှ ရောဂါပိုးထွက်ရမည်။</a:t>
            </a:r>
            <a:endParaRPr lang="en-US" sz="26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4E07DE3-9BA2-402A-8452-C65CEAEDCEC1}"/>
              </a:ext>
            </a:extLst>
          </p:cNvPr>
          <p:cNvSpPr txBox="1"/>
          <p:nvPr/>
        </p:nvSpPr>
        <p:spPr>
          <a:xfrm>
            <a:off x="936089" y="2698297"/>
            <a:ext cx="1058040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tabLst>
                <a:tab pos="457200" algn="l"/>
                <a:tab pos="9032875" algn="l"/>
              </a:tabLst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ရှင်  = ရှင်သန်မှု   = ရောဂါပိုးရှင်သန်နိုင်သော အခြေအနေ ရှိရမည်။</a:t>
            </a:r>
            <a:endParaRPr lang="en-US" sz="26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4E07DE3-9BA2-402A-8452-C65CEAEDCEC1}"/>
              </a:ext>
            </a:extLst>
          </p:cNvPr>
          <p:cNvSpPr txBox="1"/>
          <p:nvPr/>
        </p:nvSpPr>
        <p:spPr>
          <a:xfrm>
            <a:off x="936089" y="3657600"/>
            <a:ext cx="1058040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tabLst>
                <a:tab pos="457200" algn="l"/>
                <a:tab pos="9032875" algn="l"/>
              </a:tabLst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လုံ  = လုံလောက်မှု = ရောဂါကူးစက်ရန်အတွက် လုံလောက်သောပိုး အရေအတွက်</a:t>
            </a:r>
          </a:p>
          <a:p>
            <a:pPr algn="just">
              <a:tabLst>
                <a:tab pos="457200" algn="l"/>
                <a:tab pos="9032875" algn="l"/>
              </a:tabLst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               ပမာဏ ရှိရမည်။</a:t>
            </a:r>
            <a:endParaRPr lang="en-US" sz="26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4E07DE3-9BA2-402A-8452-C65CEAEDCEC1}"/>
              </a:ext>
            </a:extLst>
          </p:cNvPr>
          <p:cNvSpPr txBox="1"/>
          <p:nvPr/>
        </p:nvSpPr>
        <p:spPr>
          <a:xfrm>
            <a:off x="936089" y="5062155"/>
            <a:ext cx="1058040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tabLst>
                <a:tab pos="457200" algn="l"/>
                <a:tab pos="9032875" algn="l"/>
              </a:tabLst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၀င် = ၀င်ပေါက််  = အခြားသူတစ်ဦး၏ခန္ဓာကိုယ်အတွင်းသို့ ရောဂါပိုး ၀င်နိုင်ရမည်။</a:t>
            </a:r>
            <a:endParaRPr lang="en-US" sz="26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F0EB0D9-A41F-4B25-82CE-EFE50E255699}"/>
              </a:ext>
            </a:extLst>
          </p:cNvPr>
          <p:cNvSpPr/>
          <p:nvPr/>
        </p:nvSpPr>
        <p:spPr>
          <a:xfrm>
            <a:off x="-1" y="-1"/>
            <a:ext cx="12192001" cy="1174044"/>
          </a:xfrm>
          <a:prstGeom prst="rect">
            <a:avLst/>
          </a:prstGeom>
          <a:solidFill>
            <a:srgbClr val="0070C0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y-MM" sz="3600" dirty="0">
                <a:solidFill>
                  <a:schemeClr val="bg1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	ကျောင်းပြင်ပမူလတန်းပညာရေး ပထမဆင့် စာဖတ်ကတ်  ၃၂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749F952-2576-428E-8B11-502B6BFF2316}"/>
              </a:ext>
            </a:extLst>
          </p:cNvPr>
          <p:cNvSpPr/>
          <p:nvPr/>
        </p:nvSpPr>
        <p:spPr>
          <a:xfrm>
            <a:off x="-12357" y="6491111"/>
            <a:ext cx="12258676" cy="366889"/>
          </a:xfrm>
          <a:prstGeom prst="rect">
            <a:avLst/>
          </a:prstGeom>
          <a:solidFill>
            <a:srgbClr val="002060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52040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4" grpId="0"/>
      <p:bldP spid="30" grpId="0"/>
      <p:bldP spid="31" grpId="0"/>
      <p:bldP spid="3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557848" y="3244334"/>
            <a:ext cx="73028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tabLst>
                <a:tab pos="457200" algn="l"/>
              </a:tabLst>
            </a:pPr>
            <a:endParaRPr lang="en-US" b="1" dirty="0">
              <a:latin typeface="WinInnwa" pitchFamily="2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872607" y="1753285"/>
            <a:ext cx="71285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600" b="1" dirty="0">
              <a:latin typeface="WinInnwa" pitchFamily="2" charset="0"/>
            </a:endParaRPr>
          </a:p>
          <a:p>
            <a:endParaRPr lang="en-US" sz="3600" dirty="0"/>
          </a:p>
        </p:txBody>
      </p:sp>
      <p:sp>
        <p:nvSpPr>
          <p:cNvPr id="23" name="Rectangle 22"/>
          <p:cNvSpPr/>
          <p:nvPr/>
        </p:nvSpPr>
        <p:spPr>
          <a:xfrm>
            <a:off x="2025007" y="2782669"/>
            <a:ext cx="78356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6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4E07DE3-9BA2-402A-8452-C65CEAEDCEC1}"/>
              </a:ext>
            </a:extLst>
          </p:cNvPr>
          <p:cNvSpPr txBox="1"/>
          <p:nvPr/>
        </p:nvSpPr>
        <p:spPr>
          <a:xfrm>
            <a:off x="826777" y="1069316"/>
            <a:ext cx="105804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457200" algn="l"/>
                <a:tab pos="9032875" algn="l"/>
              </a:tabLst>
            </a:pPr>
            <a:r>
              <a:rPr lang="my-MM" sz="3000" b="1" dirty="0">
                <a:latin typeface="Pyidaungsu" panose="020B0502040204020203" pitchFamily="34" charset="0"/>
                <a:cs typeface="Pyidaungsu" panose="020B0502040204020203" pitchFamily="34" charset="0"/>
              </a:rPr>
              <a:t>ရောဂါကူးစက်နိုင်တဲ့ အခြေအနေ (၄)မျိုးလုံး ထွက်၊ ရှင်၊ လုံ၊ ၀င် နဲ့ ပြည့်စုံမှသာ လူတစ်ဦးကတစ်ဦးကို ရောဂါကူးစက်နိုင်တယ်။</a:t>
            </a:r>
            <a:endParaRPr lang="en-US" sz="3000" b="1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5843" y="2183815"/>
            <a:ext cx="5370440" cy="385594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A4E07DE3-9BA2-402A-8452-C65CEAEDCEC1}"/>
              </a:ext>
            </a:extLst>
          </p:cNvPr>
          <p:cNvSpPr txBox="1"/>
          <p:nvPr/>
        </p:nvSpPr>
        <p:spPr>
          <a:xfrm>
            <a:off x="592428" y="6115033"/>
            <a:ext cx="1206212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tabLst>
                <a:tab pos="457200" algn="l"/>
                <a:tab pos="9032875" algn="l"/>
              </a:tabLst>
            </a:pPr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မောင်မောင်နဲ့သီတာတို့တစ်ဦးကနေတစ်ဦးရောဂါကူးစက်ပုံကိုထွက်၊ရှင်၊လုံ၊၀င်နဲ့ ဆန်းစစ်ကြည့်ရအောင် </a:t>
            </a:r>
            <a:endParaRPr lang="en-US" sz="22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F0EB0D9-A41F-4B25-82CE-EFE50E255699}"/>
              </a:ext>
            </a:extLst>
          </p:cNvPr>
          <p:cNvSpPr/>
          <p:nvPr/>
        </p:nvSpPr>
        <p:spPr>
          <a:xfrm>
            <a:off x="-1" y="-1"/>
            <a:ext cx="12192001" cy="1005449"/>
          </a:xfrm>
          <a:prstGeom prst="rect">
            <a:avLst/>
          </a:prstGeom>
          <a:solidFill>
            <a:srgbClr val="0070C0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y-MM" sz="3600" dirty="0">
                <a:solidFill>
                  <a:schemeClr val="bg1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ကျောင်းပြင်ပမူလတန်းပညာရေး ပထမဆင့် စာဖတ်ကတ်  ၃၂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749F952-2576-428E-8B11-502B6BFF2316}"/>
              </a:ext>
            </a:extLst>
          </p:cNvPr>
          <p:cNvSpPr/>
          <p:nvPr/>
        </p:nvSpPr>
        <p:spPr>
          <a:xfrm>
            <a:off x="-12357" y="6491111"/>
            <a:ext cx="12258676" cy="366889"/>
          </a:xfrm>
          <a:prstGeom prst="rect">
            <a:avLst/>
          </a:prstGeom>
          <a:solidFill>
            <a:srgbClr val="002060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18820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557848" y="3244334"/>
            <a:ext cx="73028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tabLst>
                <a:tab pos="457200" algn="l"/>
              </a:tabLst>
            </a:pPr>
            <a:endParaRPr lang="en-US" b="1" dirty="0">
              <a:latin typeface="WinInnwa" pitchFamily="2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872607" y="1753285"/>
            <a:ext cx="71285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600" b="1" dirty="0">
              <a:latin typeface="WinInnwa" pitchFamily="2" charset="0"/>
            </a:endParaRPr>
          </a:p>
          <a:p>
            <a:endParaRPr lang="en-US" sz="3600" dirty="0"/>
          </a:p>
        </p:txBody>
      </p:sp>
      <p:sp>
        <p:nvSpPr>
          <p:cNvPr id="23" name="Rectangle 22"/>
          <p:cNvSpPr/>
          <p:nvPr/>
        </p:nvSpPr>
        <p:spPr>
          <a:xfrm>
            <a:off x="2025007" y="2782669"/>
            <a:ext cx="78356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6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4E07DE3-9BA2-402A-8452-C65CEAEDCEC1}"/>
              </a:ext>
            </a:extLst>
          </p:cNvPr>
          <p:cNvSpPr txBox="1"/>
          <p:nvPr/>
        </p:nvSpPr>
        <p:spPr>
          <a:xfrm>
            <a:off x="457194" y="1290296"/>
            <a:ext cx="1113379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71600" indent="-1371600" algn="just">
              <a:tabLst>
                <a:tab pos="9032875" algn="l"/>
              </a:tabLst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ထွက် =	မောင်မောင်ချောင်းဆိုးသောအခါရောဂါပိုးများသည်ပါးစပ်နှင့် နှာခေါင်းပေါက်များမှ သလိပ်မှုန်၊ နှာမှုန်များနှင့်အတူ ထွက်လာသည်။</a:t>
            </a:r>
            <a:endParaRPr lang="en-US" sz="26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4E07DE3-9BA2-402A-8452-C65CEAEDCEC1}"/>
              </a:ext>
            </a:extLst>
          </p:cNvPr>
          <p:cNvSpPr txBox="1"/>
          <p:nvPr/>
        </p:nvSpPr>
        <p:spPr>
          <a:xfrm>
            <a:off x="457194" y="2244060"/>
            <a:ext cx="1158240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tabLst>
                <a:tab pos="803275" algn="l"/>
                <a:tab pos="9032875" algn="l"/>
              </a:tabLst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ရှင် 	= ထိုရောဂါပိုးသည် လေထဲသို့ရောက်သွားသော သလိပ်မှုန် နှာမှုန်များထဲတွင် ရှင်သန် 	   နိုင်သည်။</a:t>
            </a:r>
            <a:endParaRPr lang="en-US" sz="26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4E07DE3-9BA2-402A-8452-C65CEAEDCEC1}"/>
              </a:ext>
            </a:extLst>
          </p:cNvPr>
          <p:cNvSpPr txBox="1"/>
          <p:nvPr/>
        </p:nvSpPr>
        <p:spPr>
          <a:xfrm>
            <a:off x="441032" y="3259544"/>
            <a:ext cx="1159856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09688" indent="-1309688" algn="just">
              <a:tabLst>
                <a:tab pos="803275" algn="l"/>
                <a:tab pos="9032875" algn="l"/>
              </a:tabLst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လုံ 	=	သလိပ်မှုန်၊ နှာမှုန်များကို မိုက်ခရိုစကုပ်ဖြင့် ကြည့်ပါက သန်းပေါင်းများစွာသော</a:t>
            </a:r>
          </a:p>
          <a:p>
            <a:pPr marL="1309688" indent="-1309688" algn="just">
              <a:tabLst>
                <a:tab pos="803275" algn="l"/>
                <a:tab pos="9032875" algn="l"/>
              </a:tabLst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       ဗိုင်းရပ်စ်ပိုးများကို တွေ့နိုင်သည်။ ထို့ကြောင့် ကူးစက်ရန် လုံလောက်သော ပိုး </a:t>
            </a:r>
          </a:p>
          <a:p>
            <a:pPr marL="1309688" indent="-1309688" algn="just">
              <a:tabLst>
                <a:tab pos="803275" algn="l"/>
                <a:tab pos="9032875" algn="l"/>
              </a:tabLst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	    အရေအတွက် ပမာဏရှိနိုင်သည်။</a:t>
            </a:r>
            <a:endParaRPr lang="en-US" sz="260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algn="just">
              <a:tabLst>
                <a:tab pos="457200" algn="l"/>
                <a:tab pos="9032875" algn="l"/>
              </a:tabLst>
            </a:pPr>
            <a:endParaRPr lang="en-US" sz="26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4E07DE3-9BA2-402A-8452-C65CEAEDCEC1}"/>
              </a:ext>
            </a:extLst>
          </p:cNvPr>
          <p:cNvSpPr txBox="1"/>
          <p:nvPr/>
        </p:nvSpPr>
        <p:spPr>
          <a:xfrm>
            <a:off x="419898" y="4827123"/>
            <a:ext cx="1161970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09688" indent="-1309688" algn="just">
              <a:tabLst>
                <a:tab pos="803275" algn="l"/>
                <a:tab pos="9032875" algn="l"/>
              </a:tabLst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၀င် = သီတာအသက်ရှူလိုက်သောအခါ လေထဲသို့ရောက်ရှိသော သလိပ်မှုန်၊ နှာမှုန်များ           ထဲမှ တုပ်ကွေးဗိုင်းရပ်ပိုးများသည် သီတာ၏ပါးစပ်နှင့်နှာခေါင်းပေါက်မှ ၀င်နိုင်သည်။</a:t>
            </a:r>
            <a:endParaRPr lang="en-US" sz="26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F0EB0D9-A41F-4B25-82CE-EFE50E255699}"/>
              </a:ext>
            </a:extLst>
          </p:cNvPr>
          <p:cNvSpPr/>
          <p:nvPr/>
        </p:nvSpPr>
        <p:spPr>
          <a:xfrm>
            <a:off x="-1" y="-1"/>
            <a:ext cx="12192001" cy="1174044"/>
          </a:xfrm>
          <a:prstGeom prst="rect">
            <a:avLst/>
          </a:prstGeom>
          <a:solidFill>
            <a:srgbClr val="0070C0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y-MM" sz="3600" dirty="0">
                <a:solidFill>
                  <a:schemeClr val="bg1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	ကျောင်းပြင်ပမူလတန်းပညာရေး ပထမဆင့် စာဖတ်ကတ်  ၃၂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749F952-2576-428E-8B11-502B6BFF2316}"/>
              </a:ext>
            </a:extLst>
          </p:cNvPr>
          <p:cNvSpPr/>
          <p:nvPr/>
        </p:nvSpPr>
        <p:spPr>
          <a:xfrm>
            <a:off x="-12357" y="6491111"/>
            <a:ext cx="12258676" cy="366889"/>
          </a:xfrm>
          <a:prstGeom prst="rect">
            <a:avLst/>
          </a:prstGeom>
          <a:solidFill>
            <a:srgbClr val="002060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11038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5" grpId="0"/>
      <p:bldP spid="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557848" y="3244334"/>
            <a:ext cx="73028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tabLst>
                <a:tab pos="457200" algn="l"/>
              </a:tabLst>
            </a:pPr>
            <a:endParaRPr lang="en-US" b="1" dirty="0">
              <a:latin typeface="WinInnwa" pitchFamily="2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872607" y="1753285"/>
            <a:ext cx="71285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600" b="1" dirty="0">
              <a:latin typeface="WinInnwa" pitchFamily="2" charset="0"/>
            </a:endParaRPr>
          </a:p>
          <a:p>
            <a:endParaRPr lang="en-US" sz="3600" dirty="0"/>
          </a:p>
        </p:txBody>
      </p:sp>
      <p:sp>
        <p:nvSpPr>
          <p:cNvPr id="23" name="Rectangle 22"/>
          <p:cNvSpPr/>
          <p:nvPr/>
        </p:nvSpPr>
        <p:spPr>
          <a:xfrm>
            <a:off x="2025007" y="2782669"/>
            <a:ext cx="78356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6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4E07DE3-9BA2-402A-8452-C65CEAEDCEC1}"/>
              </a:ext>
            </a:extLst>
          </p:cNvPr>
          <p:cNvSpPr txBox="1"/>
          <p:nvPr/>
        </p:nvSpPr>
        <p:spPr>
          <a:xfrm>
            <a:off x="340489" y="1448834"/>
            <a:ext cx="10168533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itchFamily="2" charset="2"/>
              <a:buChar char="Ø"/>
              <a:tabLst>
                <a:tab pos="457200" algn="l"/>
                <a:tab pos="9032875" algn="l"/>
              </a:tabLst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မောင်မောင်ဆီက တုပ်ကွေးရောဂါပိုးတွေ</a:t>
            </a:r>
            <a:r>
              <a:rPr lang="en-US" sz="2600" dirty="0"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သီတာဆီကို ကူးစက်မသွားအောင် အကောင်းဆုံး ကာကွယ်နိုင်တဲ့နည်းလမ်းတွေက ဘာဖြစ်မလဲ။ ထွက်၊ ရှင်၊ လုံ၊ ၀င် အခြေအနေ(၄)မျိုးကို သုံးပြီးဖြေကြည့်ပါ။</a:t>
            </a:r>
            <a:endParaRPr lang="en-US" sz="26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4E07DE3-9BA2-402A-8452-C65CEAEDCEC1}"/>
              </a:ext>
            </a:extLst>
          </p:cNvPr>
          <p:cNvSpPr txBox="1"/>
          <p:nvPr/>
        </p:nvSpPr>
        <p:spPr>
          <a:xfrm>
            <a:off x="1062213" y="4560681"/>
            <a:ext cx="107485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tabLst>
                <a:tab pos="0" algn="l"/>
                <a:tab pos="8970963" algn="l"/>
              </a:tabLst>
            </a:pPr>
            <a:r>
              <a:rPr lang="en-US" sz="2800" b="1" dirty="0">
                <a:latin typeface="WinInnwa" pitchFamily="2" charset="0"/>
              </a:rPr>
              <a:t>	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4E07DE3-9BA2-402A-8452-C65CEAEDCEC1}"/>
              </a:ext>
            </a:extLst>
          </p:cNvPr>
          <p:cNvSpPr txBox="1"/>
          <p:nvPr/>
        </p:nvSpPr>
        <p:spPr>
          <a:xfrm>
            <a:off x="340489" y="3069848"/>
            <a:ext cx="1185151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itchFamily="2" charset="2"/>
              <a:buChar char="Ø"/>
              <a:tabLst>
                <a:tab pos="457200" algn="l"/>
                <a:tab pos="9032875" algn="l"/>
              </a:tabLst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ခန္ဓာကိုယ်ရဲ့အပြင်ဘက်ကိုရောက်နေတဲ့</a:t>
            </a:r>
            <a:r>
              <a:rPr lang="en-US" sz="2600" dirty="0"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ရောဂါပိုးတွေကူးစက်နိုင်တဲ့ အရေအတွက်ပမာဏ လျော့နည်းသွားအောင် ဘယ်လိုလုပ်ပေးရင် ရနိုင်မလဲ။</a:t>
            </a:r>
            <a:endParaRPr lang="en-US" sz="26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4E07DE3-9BA2-402A-8452-C65CEAEDCEC1}"/>
              </a:ext>
            </a:extLst>
          </p:cNvPr>
          <p:cNvSpPr txBox="1"/>
          <p:nvPr/>
        </p:nvSpPr>
        <p:spPr>
          <a:xfrm>
            <a:off x="250474" y="4495800"/>
            <a:ext cx="1156029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itchFamily="2" charset="2"/>
              <a:buChar char="Ø"/>
              <a:tabLst>
                <a:tab pos="457200" algn="l"/>
                <a:tab pos="9032875" algn="l"/>
              </a:tabLst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ခန္ဓာကိုယ်ရဲ့အပြင်ဘက်ကိုရောက်နေတဲ့ ရောဂါပိုးတွေရှင်သန်နိုင်မှု လျော့နည်းသွားပြီး သီတာ ရောဂါကူးစက်မခံရအောင် မောင်မောင်နဲ့သီတာ ဘာလုပ်နိုင်သလဲ။</a:t>
            </a:r>
            <a:endParaRPr lang="en-US" sz="26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F0EB0D9-A41F-4B25-82CE-EFE50E255699}"/>
              </a:ext>
            </a:extLst>
          </p:cNvPr>
          <p:cNvSpPr/>
          <p:nvPr/>
        </p:nvSpPr>
        <p:spPr>
          <a:xfrm>
            <a:off x="-1" y="-1"/>
            <a:ext cx="12192001" cy="1174044"/>
          </a:xfrm>
          <a:prstGeom prst="rect">
            <a:avLst/>
          </a:prstGeom>
          <a:solidFill>
            <a:srgbClr val="0070C0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y-MM" sz="3600" dirty="0">
                <a:solidFill>
                  <a:schemeClr val="bg1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	ကျောင်းပြင်ပမူလတန်းပညာရေး ပထမဆင့် စာဖတ်ကတ် ၃၂</a:t>
            </a:r>
            <a:endParaRPr lang="en-US" sz="3600" dirty="0">
              <a:solidFill>
                <a:schemeClr val="bg1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749F952-2576-428E-8B11-502B6BFF2316}"/>
              </a:ext>
            </a:extLst>
          </p:cNvPr>
          <p:cNvSpPr/>
          <p:nvPr/>
        </p:nvSpPr>
        <p:spPr>
          <a:xfrm>
            <a:off x="-12357" y="6491111"/>
            <a:ext cx="12258676" cy="366889"/>
          </a:xfrm>
          <a:prstGeom prst="rect">
            <a:avLst/>
          </a:prstGeom>
          <a:solidFill>
            <a:srgbClr val="002060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24637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8" grpId="0"/>
      <p:bldP spid="29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4E07DE3-9BA2-402A-8452-C65CEAEDCEC1}"/>
              </a:ext>
            </a:extLst>
          </p:cNvPr>
          <p:cNvSpPr txBox="1"/>
          <p:nvPr/>
        </p:nvSpPr>
        <p:spPr>
          <a:xfrm>
            <a:off x="277275" y="1690207"/>
            <a:ext cx="996247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§"/>
              <a:tabLst>
                <a:tab pos="457200" algn="l"/>
                <a:tab pos="9032875" algn="l"/>
              </a:tabLst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မောင်မောင် နှာချေ၊ ချောင်းဆိုးတိုင်း ပါးစပ်နှာခေါင်းတို့ကိုဖုံးအုပ်ခြင်း။</a:t>
            </a:r>
          </a:p>
          <a:p>
            <a:pPr marL="457200" indent="-457200" algn="just">
              <a:buFont typeface="Wingdings" panose="05000000000000000000" pitchFamily="2" charset="2"/>
              <a:buChar char="§"/>
              <a:tabLst>
                <a:tab pos="457200" algn="l"/>
                <a:tab pos="9032875" algn="l"/>
              </a:tabLst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သီတာကလည်း မိမိထံ ရောဂါပိုးမ၀င်ရောက်နိုင်ရန် နှာခေါင်းပါးစပ်တို့ကို ဖုံးအုပ်ထားခြင်း။</a:t>
            </a:r>
            <a:endParaRPr lang="en-US" sz="26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4E07DE3-9BA2-402A-8452-C65CEAEDCEC1}"/>
              </a:ext>
            </a:extLst>
          </p:cNvPr>
          <p:cNvSpPr txBox="1"/>
          <p:nvPr/>
        </p:nvSpPr>
        <p:spPr>
          <a:xfrm>
            <a:off x="250474" y="2936557"/>
            <a:ext cx="1166425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§"/>
              <a:tabLst>
                <a:tab pos="457200" algn="l"/>
                <a:tab pos="9032875" algn="l"/>
              </a:tabLst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ရောဂါပိုးများရှိနေတဲ့ နေရာတွေကို၊ မျက်နှာပြင်တွေကို သန့်ရှင်းအောင်ပြုလုပ်ပေးခြင်း။</a:t>
            </a:r>
            <a:endParaRPr lang="en-US" sz="26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4E07DE3-9BA2-402A-8452-C65CEAEDCEC1}"/>
              </a:ext>
            </a:extLst>
          </p:cNvPr>
          <p:cNvSpPr txBox="1"/>
          <p:nvPr/>
        </p:nvSpPr>
        <p:spPr>
          <a:xfrm>
            <a:off x="250474" y="3499033"/>
            <a:ext cx="10709447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§"/>
              <a:tabLst>
                <a:tab pos="457200" algn="l"/>
                <a:tab pos="9032875" algn="l"/>
              </a:tabLst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မောင်မောင်ချောင်းဆိုး၊နှာချေတုန်းက ပါးစပ်နဲ့နှာခေါင်းကို အုပ်ထားသောလက်နဲ့ အခြားအရာ တွေကို မကိုင်မိအောင် လက်ကိုဆပ်ပြာနဲ့</a:t>
            </a:r>
            <a:r>
              <a:rPr lang="en-US" sz="2600" dirty="0"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စင်ကြယ်အောင် ဆေးကြောရမယ်။</a:t>
            </a:r>
          </a:p>
          <a:p>
            <a:pPr marL="457200" indent="-457200" algn="just">
              <a:buFont typeface="Wingdings" panose="05000000000000000000" pitchFamily="2" charset="2"/>
              <a:buChar char="§"/>
              <a:tabLst>
                <a:tab pos="457200" algn="l"/>
                <a:tab pos="9032875" algn="l"/>
              </a:tabLst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သီတာကလည်း မိမိရဲ့နှာခေါင်းနဲ့ပါးစပ်ကို အုပ်ထားတဲ့လက်နဲ့ ပါးစပ်၊ နှာခေါင်း၊ မျက်စေ့ တွေကို မပွတ်မိခင်၊ အစာမစားခင် လက်ကို စင်ကြယ်အောင် ဆပ်ပြာနဲ့ ဆေးကြရမယ်။</a:t>
            </a:r>
            <a:endParaRPr lang="en-US" sz="26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F0EB0D9-A41F-4B25-82CE-EFE50E255699}"/>
              </a:ext>
            </a:extLst>
          </p:cNvPr>
          <p:cNvSpPr/>
          <p:nvPr/>
        </p:nvSpPr>
        <p:spPr>
          <a:xfrm>
            <a:off x="0" y="-1"/>
            <a:ext cx="12192001" cy="1174044"/>
          </a:xfrm>
          <a:prstGeom prst="rect">
            <a:avLst/>
          </a:prstGeom>
          <a:solidFill>
            <a:srgbClr val="0070C0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y-MM" sz="3600" dirty="0">
                <a:solidFill>
                  <a:schemeClr val="bg1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	ကျောင်းပြင်ပမူလတန်းပညာရေး ပထမဆင့် စာဖတ်ကတ် ၃၂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49F952-2576-428E-8B11-502B6BFF2316}"/>
              </a:ext>
            </a:extLst>
          </p:cNvPr>
          <p:cNvSpPr/>
          <p:nvPr/>
        </p:nvSpPr>
        <p:spPr>
          <a:xfrm>
            <a:off x="-12357" y="6491111"/>
            <a:ext cx="12258676" cy="366889"/>
          </a:xfrm>
          <a:prstGeom prst="rect">
            <a:avLst/>
          </a:prstGeom>
          <a:solidFill>
            <a:srgbClr val="002060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93917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4E07DE3-9BA2-402A-8452-C65CEAEDCEC1}"/>
              </a:ext>
            </a:extLst>
          </p:cNvPr>
          <p:cNvSpPr txBox="1"/>
          <p:nvPr/>
        </p:nvSpPr>
        <p:spPr>
          <a:xfrm>
            <a:off x="270029" y="1260384"/>
            <a:ext cx="115602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SzPct val="70000"/>
              <a:buFont typeface="Wingdings" pitchFamily="2" charset="2"/>
              <a:buChar char="v"/>
              <a:tabLst>
                <a:tab pos="457200" algn="l"/>
                <a:tab pos="9032875" algn="l"/>
              </a:tabLst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ကူးစက်ရောဂါတွေဟာ ရေမှုန်လေးတွေထဲမှာ ရှင်သန်တဲ့ရောဂါပိုးတွေ ဖြစ်တယ်။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4E07DE3-9BA2-402A-8452-C65CEAEDCEC1}"/>
              </a:ext>
            </a:extLst>
          </p:cNvPr>
          <p:cNvSpPr txBox="1"/>
          <p:nvPr/>
        </p:nvSpPr>
        <p:spPr>
          <a:xfrm>
            <a:off x="270029" y="1832802"/>
            <a:ext cx="104451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SzPct val="70000"/>
              <a:buFont typeface="Wingdings" pitchFamily="2" charset="2"/>
              <a:buChar char="v"/>
              <a:tabLst>
                <a:tab pos="457200" algn="l"/>
                <a:tab pos="9032875" algn="l"/>
              </a:tabLst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ချောင်းဆိုး၊ နှာချေတဲ့အခါ သလိပ်မှုန်လေးတွေဟာ လေထဲရောက်သွားပြီး အဲဒီလေကို ရှူသွင်းမိရင် တစ်ဦးကိုတစ်ဦး ကူးစက်ကြတယ်။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4E07DE3-9BA2-402A-8452-C65CEAEDCEC1}"/>
              </a:ext>
            </a:extLst>
          </p:cNvPr>
          <p:cNvSpPr txBox="1"/>
          <p:nvPr/>
        </p:nvSpPr>
        <p:spPr>
          <a:xfrm>
            <a:off x="270029" y="2926608"/>
            <a:ext cx="105482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SzPct val="70000"/>
              <a:buFont typeface="Wingdings" pitchFamily="2" charset="2"/>
              <a:buChar char="v"/>
              <a:tabLst>
                <a:tab pos="457200" algn="l"/>
                <a:tab pos="9032875" algn="l"/>
              </a:tabLst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ရောဂါပိုးရှိတဲ့လူက တခြားလူတွေဆီကို မကူးစက်အောင် မိမိချောင်းဆိုး၊ နှာချေတဲ့အခါ ပါးစပ်နဲ့နှာခေါင်းကို ဖုံးအုပ်ပါ။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4E07DE3-9BA2-402A-8452-C65CEAEDCEC1}"/>
              </a:ext>
            </a:extLst>
          </p:cNvPr>
          <p:cNvSpPr txBox="1"/>
          <p:nvPr/>
        </p:nvSpPr>
        <p:spPr>
          <a:xfrm>
            <a:off x="270029" y="3970632"/>
            <a:ext cx="101618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SzPct val="70000"/>
              <a:buFont typeface="Wingdings" pitchFamily="2" charset="2"/>
              <a:buChar char="v"/>
              <a:tabLst>
                <a:tab pos="457200" algn="l"/>
                <a:tab pos="9032875" algn="l"/>
              </a:tabLst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ရောဂါမရှိသေးသူကလည်း အခြားသူချောင်းဆိုး၊ နှာချေတဲ့အခါ ပါးစပ်နဲ့နှာခေါင်းကို ဖုံးအုပ်ထားပါ။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4E07DE3-9BA2-402A-8452-C65CEAEDCEC1}"/>
              </a:ext>
            </a:extLst>
          </p:cNvPr>
          <p:cNvSpPr txBox="1"/>
          <p:nvPr/>
        </p:nvSpPr>
        <p:spPr>
          <a:xfrm>
            <a:off x="270029" y="4990062"/>
            <a:ext cx="115602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SzPct val="70000"/>
              <a:buFont typeface="Wingdings" pitchFamily="2" charset="2"/>
              <a:buChar char="v"/>
              <a:tabLst>
                <a:tab pos="457200" algn="l"/>
                <a:tab pos="9032875" algn="l"/>
              </a:tabLst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သလိပ်မှုန်၊ နှာမှုန်တွေပေနေတဲ့ လက်ကို ဆပ်ပြာနဲ့ စင်ကြယ်စွာ ဆေးကြောရမယ်။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4E07DE3-9BA2-402A-8452-C65CEAEDCEC1}"/>
              </a:ext>
            </a:extLst>
          </p:cNvPr>
          <p:cNvSpPr txBox="1"/>
          <p:nvPr/>
        </p:nvSpPr>
        <p:spPr>
          <a:xfrm>
            <a:off x="270029" y="5715000"/>
            <a:ext cx="115602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SzPct val="70000"/>
              <a:buFont typeface="Wingdings" pitchFamily="2" charset="2"/>
              <a:buChar char="v"/>
              <a:tabLst>
                <a:tab pos="457200" algn="l"/>
                <a:tab pos="9032875" algn="l"/>
              </a:tabLst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အစာမစားမီ လက်ကို စင်ကြယ်အောင် ဆေးရမယ်။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F0EB0D9-A41F-4B25-82CE-EFE50E255699}"/>
              </a:ext>
            </a:extLst>
          </p:cNvPr>
          <p:cNvSpPr/>
          <p:nvPr/>
        </p:nvSpPr>
        <p:spPr>
          <a:xfrm>
            <a:off x="-1" y="-1"/>
            <a:ext cx="12192001" cy="1174044"/>
          </a:xfrm>
          <a:prstGeom prst="rect">
            <a:avLst/>
          </a:prstGeom>
          <a:solidFill>
            <a:srgbClr val="0070C0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y-MM" sz="3600" dirty="0">
                <a:solidFill>
                  <a:schemeClr val="bg1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	ကျောင်းပြင်ပမူလတန်းပညာရေး ပထမဆင့် စာဖတ်ကတ်  ၃၂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749F952-2576-428E-8B11-502B6BFF2316}"/>
              </a:ext>
            </a:extLst>
          </p:cNvPr>
          <p:cNvSpPr/>
          <p:nvPr/>
        </p:nvSpPr>
        <p:spPr>
          <a:xfrm>
            <a:off x="-12357" y="6491111"/>
            <a:ext cx="12258676" cy="366889"/>
          </a:xfrm>
          <a:prstGeom prst="rect">
            <a:avLst/>
          </a:prstGeom>
          <a:solidFill>
            <a:srgbClr val="002060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26394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/>
      <p:bldP spid="16" grpId="0"/>
      <p:bldP spid="17" grpId="0"/>
      <p:bldP spid="18" grpId="0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A4E07DE3-9BA2-402A-8452-C65CEAEDCEC1}"/>
              </a:ext>
            </a:extLst>
          </p:cNvPr>
          <p:cNvSpPr txBox="1"/>
          <p:nvPr/>
        </p:nvSpPr>
        <p:spPr>
          <a:xfrm>
            <a:off x="4224191" y="3008869"/>
            <a:ext cx="6439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tabLst>
                <a:tab pos="457200" algn="l"/>
                <a:tab pos="9032875" algn="l"/>
              </a:tabLst>
            </a:pPr>
            <a:r>
              <a:rPr lang="my-MM" sz="3600" b="1" dirty="0">
                <a:latin typeface="Pyidaungsu" panose="020B0502040204020203" pitchFamily="34" charset="0"/>
                <a:cs typeface="Pyidaungsu" panose="020B0502040204020203" pitchFamily="34" charset="0"/>
              </a:rPr>
              <a:t>ကျေးဇူးတင်ပါတယ်။</a:t>
            </a:r>
            <a:endParaRPr lang="en-US" sz="3600" b="1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F0EB0D9-A41F-4B25-82CE-EFE50E255699}"/>
              </a:ext>
            </a:extLst>
          </p:cNvPr>
          <p:cNvSpPr/>
          <p:nvPr/>
        </p:nvSpPr>
        <p:spPr>
          <a:xfrm>
            <a:off x="-1" y="-1"/>
            <a:ext cx="12192001" cy="1174044"/>
          </a:xfrm>
          <a:prstGeom prst="rect">
            <a:avLst/>
          </a:prstGeom>
          <a:solidFill>
            <a:srgbClr val="0070C0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y-MM" sz="3600" dirty="0">
                <a:solidFill>
                  <a:schemeClr val="bg1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	ကျောင်းပြင်ပမူလတန်းပညာရေး ပထမဆင့် စာဖတ်ကတ် ၃၂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749F952-2576-428E-8B11-502B6BFF2316}"/>
              </a:ext>
            </a:extLst>
          </p:cNvPr>
          <p:cNvSpPr/>
          <p:nvPr/>
        </p:nvSpPr>
        <p:spPr>
          <a:xfrm>
            <a:off x="-12357" y="6491111"/>
            <a:ext cx="12258676" cy="366889"/>
          </a:xfrm>
          <a:prstGeom prst="rect">
            <a:avLst/>
          </a:prstGeom>
          <a:solidFill>
            <a:srgbClr val="002060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55630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2.7|1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8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1|2.4|2.2|2.6|2.5|2.6|2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7.5|12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6.7|7.3|5.9|8.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7.6|8.1|25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9.5|8.4|14.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49.7|1.7|17.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4.1|9.9|11.7|1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6.4|10.1|10.5|8.4|6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796</TotalTime>
  <Words>2626</Words>
  <Application>Microsoft Office PowerPoint</Application>
  <PresentationFormat>Widescreen</PresentationFormat>
  <Paragraphs>63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Calibri</vt:lpstr>
      <vt:lpstr>Arial</vt:lpstr>
      <vt:lpstr>Pyidaungsu</vt:lpstr>
      <vt:lpstr>Wingdings</vt:lpstr>
      <vt:lpstr>WinInnwa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Htain Lynn Aung</dc:creator>
  <cp:lastModifiedBy>Soe Naung</cp:lastModifiedBy>
  <cp:revision>130</cp:revision>
  <cp:lastPrinted>2020-07-27T08:07:28Z</cp:lastPrinted>
  <dcterms:created xsi:type="dcterms:W3CDTF">2020-06-06T05:39:45Z</dcterms:created>
  <dcterms:modified xsi:type="dcterms:W3CDTF">2020-10-06T20:33:00Z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94BFF3BE-8EE1-4BDF-90FB-85CCD15951A5</vt:lpwstr>
  </property>
  <property fmtid="{D5CDD505-2E9C-101B-9397-08002B2CF9AE}" pid="3" name="ArticulatePath">
    <vt:lpwstr>NFPE_Template</vt:lpwstr>
  </property>
</Properties>
</file>