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9"/>
  </p:notesMasterIdLst>
  <p:handoutMasterIdLst>
    <p:handoutMasterId r:id="rId20"/>
  </p:handoutMasterIdLst>
  <p:sldIdLst>
    <p:sldId id="960" r:id="rId2"/>
    <p:sldId id="954" r:id="rId3"/>
    <p:sldId id="978" r:id="rId4"/>
    <p:sldId id="979" r:id="rId5"/>
    <p:sldId id="984" r:id="rId6"/>
    <p:sldId id="982" r:id="rId7"/>
    <p:sldId id="986" r:id="rId8"/>
    <p:sldId id="987" r:id="rId9"/>
    <p:sldId id="989" r:id="rId10"/>
    <p:sldId id="991" r:id="rId11"/>
    <p:sldId id="992" r:id="rId12"/>
    <p:sldId id="977" r:id="rId13"/>
    <p:sldId id="993" r:id="rId14"/>
    <p:sldId id="994" r:id="rId15"/>
    <p:sldId id="995" r:id="rId16"/>
    <p:sldId id="996" r:id="rId17"/>
    <p:sldId id="953" r:id="rId18"/>
  </p:sldIdLst>
  <p:sldSz cx="9144000" cy="6858000" type="screen4x3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700" kern="1200" baseline="-250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FFF"/>
    <a:srgbClr val="CC00CC"/>
    <a:srgbClr val="006600"/>
    <a:srgbClr val="000000"/>
    <a:srgbClr val="FFFFFF"/>
    <a:srgbClr val="FCEAEB"/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1" autoAdjust="0"/>
    <p:restoredTop sz="93486" autoAdjust="0"/>
  </p:normalViewPr>
  <p:slideViewPr>
    <p:cSldViewPr>
      <p:cViewPr varScale="1">
        <p:scale>
          <a:sx n="67" d="100"/>
          <a:sy n="67" d="100"/>
        </p:scale>
        <p:origin x="78" y="108"/>
      </p:cViewPr>
      <p:guideLst>
        <p:guide orient="horz" pos="2161"/>
        <p:guide pos="2880"/>
      </p:guideLst>
    </p:cSldViewPr>
  </p:slideViewPr>
  <p:outlineViewPr>
    <p:cViewPr>
      <p:scale>
        <a:sx n="33" d="100"/>
        <a:sy n="33" d="100"/>
      </p:scale>
      <p:origin x="0" y="1428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3294" y="312"/>
      </p:cViewPr>
      <p:guideLst>
        <p:guide orient="horz" pos="3128"/>
        <p:guide pos="210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1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42975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9ED1609-3178-4759-AB67-1EFDA70F7B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611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975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baseline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650E157-BCA9-45DF-A128-CCAB818C19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9824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89" tIns="46045" rIns="92089" bIns="46045"/>
          <a:lstStyle/>
          <a:p>
            <a:endParaRPr lang="en-US"/>
          </a:p>
        </p:txBody>
      </p:sp>
      <p:sp>
        <p:nvSpPr>
          <p:cNvPr id="20484" name="Date Placeholder 3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89" tIns="46045" rIns="92089" bIns="46045"/>
          <a:lstStyle>
            <a:lvl1pPr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C48E961-D2BF-4431-AFC0-9A21BA6D1B73}" type="datetime1">
              <a:rPr lang="en-US" sz="1200" baseline="0" smtClean="0"/>
              <a:pPr eaLnBrk="1" hangingPunct="1"/>
              <a:t>06-Oct-20</a:t>
            </a:fld>
            <a:endParaRPr lang="en-US" sz="1200" baseline="0"/>
          </a:p>
        </p:txBody>
      </p:sp>
      <p:sp>
        <p:nvSpPr>
          <p:cNvPr id="20485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89" tIns="46045" rIns="92089" bIns="46045"/>
          <a:lstStyle>
            <a:lvl1pPr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48D8B-42D1-4E94-AD97-FC4D86EB85FE}" type="slidenum">
              <a:rPr lang="en-US" sz="1200" baseline="0" smtClean="0"/>
              <a:pPr eaLnBrk="1" hangingPunct="1"/>
              <a:t>1</a:t>
            </a:fld>
            <a:endParaRPr lang="en-US" sz="1200" baseline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BC041E2-02C8-4CC7-8A55-8519EDA64169}" type="slidenum">
              <a:rPr lang="en-US" sz="1200" baseline="0" smtClean="0"/>
              <a:pPr eaLnBrk="1" hangingPunct="1"/>
              <a:t>8</a:t>
            </a:fld>
            <a:endParaRPr lang="en-US" sz="1200" baseline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1863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7512630-ACAE-4E46-BC9D-ACE2FE0FAE07}" type="slidenum">
              <a:rPr lang="en-US" sz="1200" baseline="0" smtClean="0"/>
              <a:pPr eaLnBrk="1" hangingPunct="1"/>
              <a:t>12</a:t>
            </a:fld>
            <a:endParaRPr lang="en-US" sz="1200" baseline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CCA64-F509-424E-AC01-BA91414DA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871807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E5145-9245-46F2-8E80-F4DAFF01ED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372722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0D183-0F2B-4D7F-9CCD-1D3947308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096428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4531A-1225-43C4-A896-EB8A0D825D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540287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315B7-F3F3-4A52-B3AD-F92FD130FD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735591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E8E08-0925-4DD2-985E-8B0348613D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100522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F1B52-D220-42AE-B258-4124F62024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078263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13B5A-D556-4FD9-A434-05DC8B2073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772732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87717-2C1C-49E5-9522-83DBE5AB77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84830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76D96-F2CB-4417-9940-BE4FD0A572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76463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48332-3F8C-4593-9C0B-A4B83068D5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004256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901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245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245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BCBDCE54-D549-45B8-A22F-DF56E6A621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zo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41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900" b="1">
          <a:solidFill>
            <a:srgbClr val="4D4D4D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47113" y="6408738"/>
            <a:ext cx="366712" cy="365125"/>
          </a:xfrm>
        </p:spPr>
        <p:txBody>
          <a:bodyPr/>
          <a:lstStyle/>
          <a:p>
            <a:pPr>
              <a:defRPr/>
            </a:pPr>
            <a:fld id="{42F6AA90-EF48-4CE5-BC40-915CC3CB232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1275" y="228601"/>
            <a:ext cx="9102725" cy="3679824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en-US" sz="3600" dirty="0">
                <a:latin typeface="Pyidaungsu" panose="020B0502040204020203" pitchFamily="34" charset="0"/>
                <a:cs typeface="Pyidaungsu" panose="020B0502040204020203" pitchFamily="34" charset="0"/>
              </a:rPr>
            </a:br>
            <a:br>
              <a:rPr lang="en-US" sz="3600" dirty="0"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3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</a:t>
            </a:r>
            <a:br>
              <a:rPr lang="my-MM" sz="3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3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မြန်မာစာ သင်ကြားမှု မိတ်ဆက်</a:t>
            </a:r>
            <a:br>
              <a:rPr lang="en-US" sz="3600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en-US" sz="3600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3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e -Learning Program</a:t>
            </a:r>
            <a:br>
              <a:rPr lang="en-US" sz="3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br>
              <a:rPr lang="en-US" sz="3600" dirty="0">
                <a:latin typeface="Pyidaungsu" panose="020B0502040204020203" pitchFamily="34" charset="0"/>
                <a:cs typeface="Pyidaungsu" panose="020B0502040204020203" pitchFamily="34" charset="0"/>
              </a:rPr>
            </a:br>
            <a:endParaRPr lang="en-US" sz="3600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971800" y="4291678"/>
            <a:ext cx="5867400" cy="173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my-MM" sz="32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ဒေါ်ညွန့်ညွန့်ရီ</a:t>
            </a:r>
          </a:p>
          <a:p>
            <a:pPr algn="ctr" eaLnBrk="1" hangingPunct="1"/>
            <a:r>
              <a:rPr lang="my-MM" sz="32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နည်းပညာအဖွဲ့ (အဖွဲ့၀င်)</a:t>
            </a:r>
          </a:p>
          <a:p>
            <a:pPr algn="ctr" eaLnBrk="1" hangingPunct="1"/>
            <a:r>
              <a:rPr lang="my-MM" sz="3200" b="1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မြန်မာနိုင်ငံစာတတ်မြောက်ရေးအထောက်အကူပြုပင်မဌာန</a:t>
            </a:r>
            <a:endParaRPr lang="en-US" sz="3200" b="1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685800" y="152400"/>
            <a:ext cx="7924800" cy="1295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my-MM" sz="3600" dirty="0">
                <a:solidFill>
                  <a:srgbClr val="C0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</a:t>
            </a:r>
            <a:br>
              <a:rPr lang="my-MM" sz="3600" dirty="0">
                <a:solidFill>
                  <a:srgbClr val="C0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3600" dirty="0">
                <a:solidFill>
                  <a:srgbClr val="C0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(မြန်မာစာ) အမှာစာ</a:t>
            </a:r>
            <a:endParaRPr lang="en-MY" sz="3600" dirty="0">
              <a:solidFill>
                <a:srgbClr val="C000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406FE4-92A0-4B6B-B36E-2B03A312D63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152400" y="1695450"/>
            <a:ext cx="861060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C00000"/>
              </a:buClr>
              <a:buSzPct val="70000"/>
              <a:buFont typeface="Wingdings" pitchFamily="2" charset="2"/>
              <a:buChar char="Y"/>
            </a:pPr>
            <a:r>
              <a:rPr lang="my-MM" sz="3200" b="1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ရှေးရိုးမြန်မာသင်ပုန်းကြီးနည်းအသုံးပြု သင်ရန်။</a:t>
            </a:r>
            <a:endParaRPr lang="en-US" sz="3200" b="1" dirty="0">
              <a:solidFill>
                <a:srgbClr val="00B05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77" name="TextBox 7"/>
          <p:cNvSpPr txBox="1">
            <a:spLocks noChangeArrowheads="1"/>
          </p:cNvSpPr>
          <p:nvPr/>
        </p:nvSpPr>
        <p:spPr bwMode="auto">
          <a:xfrm>
            <a:off x="152400" y="2378075"/>
            <a:ext cx="861060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C00000"/>
              </a:buClr>
              <a:buSzPct val="70000"/>
              <a:buFont typeface="Wingdings" pitchFamily="2" charset="2"/>
              <a:buChar char="Y"/>
            </a:pPr>
            <a:r>
              <a:rPr lang="my-MM" sz="3200" b="1" dirty="0">
                <a:solidFill>
                  <a:srgbClr val="C0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စာလုံးပေါင်း ... အသံထွက် ... တိုက်ရိုက်ကြည့်ဆို</a:t>
            </a:r>
            <a:endParaRPr lang="en-US" sz="3200" b="1" dirty="0">
              <a:solidFill>
                <a:srgbClr val="C000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78" name="TextBox 8"/>
          <p:cNvSpPr txBox="1">
            <a:spLocks noChangeArrowheads="1"/>
          </p:cNvSpPr>
          <p:nvPr/>
        </p:nvSpPr>
        <p:spPr bwMode="auto">
          <a:xfrm>
            <a:off x="152400" y="3119438"/>
            <a:ext cx="861060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  <a:buClr>
                <a:srgbClr val="C00000"/>
              </a:buClr>
              <a:buSzPct val="70000"/>
              <a:buFont typeface="Wingdings" pitchFamily="2" charset="2"/>
              <a:buChar char="Y"/>
            </a:pPr>
            <a:r>
              <a:rPr lang="my-MM" sz="3200" b="1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သင်စာကျေမှဖတ်စာသင်ရန်။</a:t>
            </a:r>
            <a:endParaRPr lang="en-US" sz="3200" b="1" dirty="0">
              <a:solidFill>
                <a:srgbClr val="00B05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79" name="TextBox 9"/>
          <p:cNvSpPr txBox="1">
            <a:spLocks noChangeArrowheads="1"/>
          </p:cNvSpPr>
          <p:nvPr/>
        </p:nvSpPr>
        <p:spPr bwMode="auto">
          <a:xfrm>
            <a:off x="152400" y="3905250"/>
            <a:ext cx="861060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  <a:buClr>
                <a:srgbClr val="C00000"/>
              </a:buClr>
              <a:buSzPct val="70000"/>
              <a:buFont typeface="Wingdings" pitchFamily="2" charset="2"/>
              <a:buChar char="Y"/>
            </a:pPr>
            <a:r>
              <a:rPr lang="my-MM" sz="3200" b="1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လက်တွေ့လုပ်ဆောင်စေရန်။</a:t>
            </a:r>
            <a:endParaRPr lang="en-US" sz="3200" b="1" dirty="0">
              <a:solidFill>
                <a:srgbClr val="00B05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80" name="TextBox 10"/>
          <p:cNvSpPr txBox="1">
            <a:spLocks noChangeArrowheads="1"/>
          </p:cNvSpPr>
          <p:nvPr/>
        </p:nvSpPr>
        <p:spPr bwMode="auto">
          <a:xfrm>
            <a:off x="152400" y="4586288"/>
            <a:ext cx="872490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  <a:buClr>
                <a:srgbClr val="C00000"/>
              </a:buClr>
              <a:buSzPct val="70000"/>
              <a:buFont typeface="Wingdings" pitchFamily="2" charset="2"/>
              <a:buChar char="Y"/>
            </a:pPr>
            <a:r>
              <a:rPr lang="my-MM" sz="3200" b="1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ပတ်၀န်းကျင်ရှိ၀တ္ထုပစ္စည်းများအသုံးချသင်ကြားရန်။</a:t>
            </a:r>
            <a:endParaRPr lang="en-US" sz="3200" b="1" dirty="0">
              <a:solidFill>
                <a:srgbClr val="00B05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81" name="TextBox 11"/>
          <p:cNvSpPr txBox="1">
            <a:spLocks noChangeArrowheads="1"/>
          </p:cNvSpPr>
          <p:nvPr/>
        </p:nvSpPr>
        <p:spPr bwMode="auto">
          <a:xfrm>
            <a:off x="152400" y="5211763"/>
            <a:ext cx="8610600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C00000"/>
              </a:buClr>
              <a:buSzPct val="70000"/>
              <a:buFont typeface="Wingdings" pitchFamily="2" charset="2"/>
              <a:buChar char="Y"/>
            </a:pPr>
            <a:r>
              <a:rPr lang="my-MM" sz="3200" b="1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စာပါအကြောင်းအရာကိုအခြေခံကာ စာသင်တန်းသားတို့၏ အသိပညာ၊ အတတ်ပညာနှင့် အတွေးအခေါ်ကောင်းစေရန်။</a:t>
            </a:r>
            <a:endParaRPr lang="en-US" sz="3200" b="1" dirty="0">
              <a:solidFill>
                <a:srgbClr val="00B05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76" grpId="0"/>
      <p:bldP spid="3077" grpId="0"/>
      <p:bldP spid="3078" grpId="0"/>
      <p:bldP spid="3079" grpId="0"/>
      <p:bldP spid="3080" grpId="0"/>
      <p:bldP spid="30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588432"/>
          </a:xfrm>
        </p:spPr>
        <p:txBody>
          <a:bodyPr/>
          <a:lstStyle/>
          <a:p>
            <a:pPr>
              <a:defRPr/>
            </a:pPr>
            <a:r>
              <a:rPr lang="my-MM" sz="36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မြန်မာစာ ဆရာ့လမ်းညွှန်</a:t>
            </a:r>
            <a:br>
              <a:rPr lang="my-MM" sz="36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3600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</a:t>
            </a:r>
            <a:endParaRPr lang="en-MY" sz="3600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A11E34-5F8B-4B8E-99FE-470B95241B7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3" y="1596558"/>
            <a:ext cx="4190997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ပထမဆင့်</a:t>
            </a:r>
          </a:p>
          <a:p>
            <a:pPr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(၁)အချိန်တိုအတွင်းတတ်ကျွမ်းစေရန်။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(၂) စွမ်းရည် (၄)မျိုးကျွမ်းကျင်စေရန်။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(၃) မြန်မြန်နှင့်မှန်မှန်ဖတ်တတ်စေရန်။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(၄) စွဲစွဲမြဲမြဲသင်ယူတတ်မြောက်စေရန်။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(၅) စာဖတ်၀ါသနာပါစေရန်။</a:t>
            </a:r>
          </a:p>
          <a:p>
            <a:pPr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(၆) အသိဉာဏ်တိုးပွားလိမ္မာလာစေရန်။</a:t>
            </a:r>
          </a:p>
          <a:p>
            <a:pPr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(၇)စာဖတ်ရှိန်ဆက်လက်မြှင့်တင်ပေးရန်။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101" name="TextBox 5"/>
          <p:cNvSpPr txBox="1">
            <a:spLocks noChangeArrowheads="1"/>
          </p:cNvSpPr>
          <p:nvPr/>
        </p:nvSpPr>
        <p:spPr bwMode="auto">
          <a:xfrm>
            <a:off x="4724400" y="1817032"/>
            <a:ext cx="4419600" cy="346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200000"/>
              </a:lnSpc>
              <a:defRPr/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ဒုတိယဆင့်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(၁) စာဖတ်ရှိန်မြင့်မားလာစေရန်။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(၂) ဝေါဟာရကြွ ယ်၀လာစေရန်။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(၃) ၀ါကျများနှင့်စာပိုဒ်များရေးဖွဲ့တတ်စေရန်။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(၄) ဗဟုသုတတိုးပွားလာစေရန်။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(၅) မြန်မာ့ယဉ်ကျေးမှု သိရှိလိုက်နာစေရန်။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102" name="TextBox 7"/>
          <p:cNvSpPr txBox="1">
            <a:spLocks noChangeArrowheads="1"/>
          </p:cNvSpPr>
          <p:nvPr/>
        </p:nvSpPr>
        <p:spPr bwMode="auto">
          <a:xfrm>
            <a:off x="304801" y="6110288"/>
            <a:ext cx="32766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သင်ချိန် - နာရီပေါင်း ၆၅ ခန့်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103" name="TextBox 10"/>
          <p:cNvSpPr txBox="1">
            <a:spLocks noChangeArrowheads="1"/>
          </p:cNvSpPr>
          <p:nvPr/>
        </p:nvSpPr>
        <p:spPr bwMode="auto">
          <a:xfrm>
            <a:off x="5172075" y="5916997"/>
            <a:ext cx="32766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သင်ချိန် - နာရီပေါင်း ၆၅ ခန့်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cxnSp>
        <p:nvCxnSpPr>
          <p:cNvPr id="4104" name="Straight Connector 12"/>
          <p:cNvCxnSpPr>
            <a:cxnSpLocks noChangeShapeType="1"/>
          </p:cNvCxnSpPr>
          <p:nvPr/>
        </p:nvCxnSpPr>
        <p:spPr bwMode="auto">
          <a:xfrm>
            <a:off x="4419600" y="2133600"/>
            <a:ext cx="0" cy="40433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101" grpId="0"/>
      <p:bldP spid="4102" grpId="0"/>
      <p:bldP spid="41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58E1307-CBFD-4D6A-B9B0-EF6D336D5FD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838200"/>
          </a:xfrm>
        </p:spPr>
        <p:txBody>
          <a:bodyPr/>
          <a:lstStyle/>
          <a:p>
            <a:pPr>
              <a:defRPr/>
            </a:pPr>
            <a:r>
              <a:rPr lang="my-MM" sz="2800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မြန်မာစာ(ပထမဆင့်)အနည်းဆုံးအခြေခံတတ်ကျွမ်းမှုများ</a:t>
            </a:r>
            <a:endParaRPr lang="en-MY" sz="2800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124" name="TextBox 6"/>
          <p:cNvSpPr txBox="1">
            <a:spLocks noChangeArrowheads="1"/>
          </p:cNvSpPr>
          <p:nvPr/>
        </p:nvSpPr>
        <p:spPr bwMode="auto">
          <a:xfrm>
            <a:off x="486229" y="707023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400" b="1" dirty="0">
                <a:solidFill>
                  <a:srgbClr val="C0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အနာအကြား</a:t>
            </a:r>
            <a:endParaRPr lang="en-US" sz="2400" b="1" dirty="0">
              <a:solidFill>
                <a:srgbClr val="C000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125" name="TextBox 7"/>
          <p:cNvSpPr txBox="1">
            <a:spLocks noChangeArrowheads="1"/>
          </p:cNvSpPr>
          <p:nvPr/>
        </p:nvSpPr>
        <p:spPr bwMode="auto">
          <a:xfrm>
            <a:off x="2619829" y="725166"/>
            <a:ext cx="1524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400" b="1" dirty="0">
                <a:solidFill>
                  <a:srgbClr val="00B0F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အပြောအဆို</a:t>
            </a:r>
            <a:endParaRPr lang="en-US" sz="2400" b="1" dirty="0">
              <a:solidFill>
                <a:srgbClr val="00B0F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126" name="TextBox 8"/>
          <p:cNvSpPr txBox="1">
            <a:spLocks noChangeArrowheads="1"/>
          </p:cNvSpPr>
          <p:nvPr/>
        </p:nvSpPr>
        <p:spPr bwMode="auto">
          <a:xfrm>
            <a:off x="5005615" y="743583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400" b="1" dirty="0">
                <a:solidFill>
                  <a:srgbClr val="FF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အဖတ်</a:t>
            </a:r>
            <a:endParaRPr lang="en-US" sz="2400" b="1" dirty="0">
              <a:solidFill>
                <a:srgbClr val="FF00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127" name="TextBox 9"/>
          <p:cNvSpPr txBox="1">
            <a:spLocks noChangeArrowheads="1"/>
          </p:cNvSpPr>
          <p:nvPr/>
        </p:nvSpPr>
        <p:spPr bwMode="auto">
          <a:xfrm>
            <a:off x="7164616" y="80287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4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အရေး</a:t>
            </a:r>
            <a:endParaRPr lang="en-US" sz="2400" b="1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128" name="TextBox 10"/>
          <p:cNvSpPr txBox="1">
            <a:spLocks noChangeArrowheads="1"/>
          </p:cNvSpPr>
          <p:nvPr/>
        </p:nvSpPr>
        <p:spPr bwMode="auto">
          <a:xfrm>
            <a:off x="152400" y="1045577"/>
            <a:ext cx="2209800" cy="4098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ဗျည်း၊ ဗျည်းသရ၊</a:t>
            </a:r>
          </a:p>
          <a:p>
            <a:pPr eaLnBrk="1" hangingPunct="1">
              <a:lnSpc>
                <a:spcPct val="20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	ဗျည်းတွဲခွဲခြားသိ</a:t>
            </a:r>
          </a:p>
          <a:p>
            <a:pPr eaLnBrk="1" hangingPunct="1">
              <a:lnSpc>
                <a:spcPct val="20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အသတ်သံ ဆင်တူ စကားလုံးခွဲသိ</a:t>
            </a:r>
          </a:p>
          <a:p>
            <a:pPr eaLnBrk="1" hangingPunct="1">
              <a:lnSpc>
                <a:spcPct val="20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ကာရန်တူ အသံတူ</a:t>
            </a:r>
          </a:p>
          <a:p>
            <a:pPr eaLnBrk="1" hangingPunct="1">
              <a:lnSpc>
                <a:spcPct val="20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	ခွဲခြားသိ</a:t>
            </a:r>
          </a:p>
          <a:p>
            <a:pPr eaLnBrk="1" hangingPunct="1">
              <a:lnSpc>
                <a:spcPct val="20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ညွှန်ကြားချက်သိ</a:t>
            </a:r>
          </a:p>
          <a:p>
            <a:pPr eaLnBrk="1" hangingPunct="1">
              <a:lnSpc>
                <a:spcPct val="20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သတင်းစကား</a:t>
            </a:r>
          </a:p>
          <a:p>
            <a:pPr eaLnBrk="1" hangingPunct="1">
              <a:lnSpc>
                <a:spcPct val="20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	နားထောင်နိုင်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129" name="TextBox 11"/>
          <p:cNvSpPr txBox="1">
            <a:spLocks noChangeArrowheads="1"/>
          </p:cNvSpPr>
          <p:nvPr/>
        </p:nvSpPr>
        <p:spPr bwMode="auto">
          <a:xfrm>
            <a:off x="2209800" y="1063720"/>
            <a:ext cx="2209800" cy="44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ကာရန်/သံတူခွဲပြော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ပုံပြင်အစနားထောင် ပြီးရှေ့ခန်းမှန်းပြော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လိုက်လျောစွာပြော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ခေါင်းစဉ်ဆွေးနွေး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မိတ်ဆက်၊ဖိတ်ကြား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သင်ခန်းစာပါ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	အကြောင်းပြောနိုင်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ေ၀ါဟာရအသစ်/ ၀ါကျတိုပြောနိုင်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မေးခွန်းမေး/ဖြေနိုင်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အနီးစပ်ဆုံးမှန်၊ အသံထွက်ပြောနိုင်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130" name="TextBox 12"/>
          <p:cNvSpPr txBox="1">
            <a:spLocks noChangeArrowheads="1"/>
          </p:cNvSpPr>
          <p:nvPr/>
        </p:nvSpPr>
        <p:spPr bwMode="auto">
          <a:xfrm>
            <a:off x="4419600" y="990600"/>
            <a:ext cx="2209800" cy="44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ဗျည်း၊ ဗျည်းသရတွဲ၊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	ဗျည်းတွဲဖတ်နိုင်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ဆောင်ပုဒ်၊ကဗျာမှန် ကန်စွာဖတ်နိုင်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ရုပ်ပုံနှင့်စာလုံးဆက် စပ်ခန့်မှန်းဖတ်နိုင်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သငေ်္ကတကို       ကြည့်ခန့်မှန်းဖတ်နိုင်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ရှေ့နောက်ဆက်စပ် စကားလုံးအသစ်ကို ခန့်မှန်းဖတ်နိုင်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စကားလုံး/စု၊၀ါကျ ဆောင်ပုဒ်ဖတ်နိုင်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131" name="TextBox 13"/>
          <p:cNvSpPr txBox="1">
            <a:spLocks noChangeArrowheads="1"/>
          </p:cNvSpPr>
          <p:nvPr/>
        </p:nvSpPr>
        <p:spPr bwMode="auto">
          <a:xfrm>
            <a:off x="6629400" y="1200747"/>
            <a:ext cx="2438400" cy="378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ဖတ်စာများကူးရေးနိုင်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အသုံးနည်းစကားလုံး များရေးနိုင်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၀ါကျတိုရေးနိုင်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ပုဒ်ကလေး၊ ပုဒ်မရေးနိုင်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၀ါကျရောများရေးနိုင်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ရုပ်ပုံရေးဆွဲဖော်ပြနိုင်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ရုပ်ပုံကြည့်၍၀ါကျ   တစ်ကြောင်းရေးနိုင်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-	ဖော်ပြလိုသည်ကို ၀ါကျ (၅)ကြောင်းခန့်ရေးနိုင်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124" grpId="0"/>
      <p:bldP spid="5125" grpId="0"/>
      <p:bldP spid="5126" grpId="0"/>
      <p:bldP spid="5127" grpId="0"/>
      <p:bldP spid="5128" grpId="0"/>
      <p:bldP spid="5129" grpId="0"/>
      <p:bldP spid="5130" grpId="0"/>
      <p:bldP spid="51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FF6C731-59FF-4C44-8728-EC8E1140065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69771"/>
            <a:ext cx="9144000" cy="838200"/>
          </a:xfrm>
        </p:spPr>
        <p:txBody>
          <a:bodyPr/>
          <a:lstStyle/>
          <a:p>
            <a:pPr>
              <a:defRPr/>
            </a:pPr>
            <a:r>
              <a:rPr lang="my-MM" sz="2600" dirty="0">
                <a:solidFill>
                  <a:srgbClr val="0066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မြန်မာစာ (ဒုတိယဆင့်)အနည်းဆုံးအခြေခံတတ်ကျွမ်းမှုများ</a:t>
            </a:r>
            <a:endParaRPr lang="en-MY" sz="2600" dirty="0">
              <a:solidFill>
                <a:srgbClr val="0066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152" name="TextBox 10"/>
          <p:cNvSpPr txBox="1">
            <a:spLocks noChangeArrowheads="1"/>
          </p:cNvSpPr>
          <p:nvPr/>
        </p:nvSpPr>
        <p:spPr bwMode="auto">
          <a:xfrm>
            <a:off x="76200" y="1243042"/>
            <a:ext cx="2209800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နေ့စဉ်သုံးစကားများ ကိုနားလည်တုံ့ပြန်နိုင်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ညွှန်ကြားချက်ပေးနိုင် လိုက်နာနိုင်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သတင်းစကားနား ထောင်နိုင်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ထင်မြင်ချက်များ နားထောင်နိုင်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153" name="TextBox 11"/>
          <p:cNvSpPr txBox="1">
            <a:spLocks noChangeArrowheads="1"/>
          </p:cNvSpPr>
          <p:nvPr/>
        </p:nvSpPr>
        <p:spPr bwMode="auto">
          <a:xfrm>
            <a:off x="2209800" y="1243042"/>
            <a:ext cx="2209800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ပတ်၀န်းကျင်နှင့် လိုက်လျောညီထွေ ပါ၀င်ပြောဆိုနိုင်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မရှင်းလင်းသည်တို့ကို မေးမြန်းနိုင်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မေးမြန်းချက်များ ပြောဆိုနိုင်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၀ိသေသနများ၊စကား လုံးများ၊နာမ်စားများ ရွေးချယ်ပြောဆိုနိုင်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154" name="TextBox 12"/>
          <p:cNvSpPr txBox="1">
            <a:spLocks noChangeArrowheads="1"/>
          </p:cNvSpPr>
          <p:nvPr/>
        </p:nvSpPr>
        <p:spPr bwMode="auto">
          <a:xfrm>
            <a:off x="4419600" y="1149965"/>
            <a:ext cx="2209800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၀ါကျရိုး ၀ါကျရော မှန်ကန်စွာဖတ်နိုင်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စာသားပုံစံအမျိုးမျိုး၊ ပါဌ်ဆင့်ဖတ်နိုင်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အသံတိတ်ဖတ်နိုင်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ကြောငြာ၊ကာတွန်း ဂျာနယ်များရွေးချယ် ဖတ်နိုင်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ရှေ့နောက်ဆက်စပ်၍ စကားလုံးအသစ်ကို ခန့်မှန်းဖတ်နိုင်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စကားလုံး/စု၊၀ါကျ၊ ဆောင်ပုဒ်ဖတ်နိုင်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155" name="TextBox 13"/>
          <p:cNvSpPr txBox="1">
            <a:spLocks noChangeArrowheads="1"/>
          </p:cNvSpPr>
          <p:nvPr/>
        </p:nvSpPr>
        <p:spPr bwMode="auto">
          <a:xfrm>
            <a:off x="6596743" y="1243042"/>
            <a:ext cx="2438400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မှန်ကန်စွာကူးရေးနိုင်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သတ်ပုံမှန်စွာရေးနိုင်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ပုဒ်ကလေးပုဒ်မ၊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	မြက်တောင်အဖွင့်အပိတ် ကွင်းစကွင်းပိတ်အသုံးပြုရေးနိုင်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ရုပ်ပုံကြည့်၍၀ါကျတစ် ကြောင်းခန့်ရေးနိုင်၊ရုပ်ပုံမကြည့်ဘဲ ၀ါကျ (၅) ကြောင်းခန့်ရေးနိုင်</a:t>
            </a:r>
          </a:p>
          <a:p>
            <a:pPr eaLnBrk="1" hangingPunct="1">
              <a:lnSpc>
                <a:spcPct val="150000"/>
              </a:lnSpc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-	စာပိုဒ်ကိုဖတ်ပြီး သင့်တော်သောခေါင်းစဉ် ကိုဖော်ပြနိုင်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508000" y="811411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400" b="1" dirty="0">
                <a:solidFill>
                  <a:srgbClr val="C0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အနာအကြား</a:t>
            </a:r>
            <a:endParaRPr lang="en-US" sz="2400" b="1" dirty="0">
              <a:solidFill>
                <a:srgbClr val="C000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2590800" y="855077"/>
            <a:ext cx="1524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400" b="1" dirty="0">
                <a:solidFill>
                  <a:srgbClr val="00B0F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အပြောအဆို</a:t>
            </a:r>
            <a:endParaRPr lang="en-US" sz="2400" b="1" dirty="0">
              <a:solidFill>
                <a:srgbClr val="00B0F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5067300" y="855077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400" b="1" dirty="0">
                <a:solidFill>
                  <a:srgbClr val="FF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အဖတ်</a:t>
            </a:r>
            <a:endParaRPr lang="en-US" sz="2400" b="1" dirty="0">
              <a:solidFill>
                <a:srgbClr val="FF00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7307943" y="841073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4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အရေး</a:t>
            </a:r>
            <a:endParaRPr lang="en-US" sz="2400" b="1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152" grpId="0"/>
      <p:bldP spid="6153" grpId="0"/>
      <p:bldP spid="6154" grpId="0"/>
      <p:bldP spid="6155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3FA5A0-C5A4-412F-B2FC-2A7964FD55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>
              <a:defRPr/>
            </a:pPr>
            <a:r>
              <a:rPr lang="my-MM" sz="3600" dirty="0">
                <a:solidFill>
                  <a:srgbClr val="0070C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သင်ခန်းစာအမျိုးအစားများ</a:t>
            </a:r>
            <a:endParaRPr lang="en-MY" sz="3600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1066800"/>
            <a:ext cx="3733800" cy="36599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my-MM" sz="2600" b="1" dirty="0">
                <a:latin typeface="Pyidaungsu" panose="020B0502040204020203" pitchFamily="34" charset="0"/>
                <a:cs typeface="Pyidaungsu" panose="020B0502040204020203" pitchFamily="34" charset="0"/>
              </a:rPr>
              <a:t>ပထမဆင့်</a:t>
            </a:r>
          </a:p>
          <a:p>
            <a:pPr>
              <a:lnSpc>
                <a:spcPct val="150000"/>
              </a:lnSpc>
              <a:defRPr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(၁)	ဗျည်းများ၊ သရများ၊ ဗျည်းတွဲများ၊ ရေးဆွဲနည်းများ၊ ဗျည်းဖတ်စာများ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(၂)	သင်စာများ	(၁၆ ပုဒ်)</a:t>
            </a:r>
          </a:p>
          <a:p>
            <a:pPr>
              <a:lnSpc>
                <a:spcPct val="150000"/>
              </a:lnSpc>
              <a:defRPr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(၃)	ဖတ်စာများ	(၁၆ ပုဒ်)</a:t>
            </a:r>
          </a:p>
          <a:p>
            <a:pPr>
              <a:lnSpc>
                <a:spcPct val="150000"/>
              </a:lnSpc>
              <a:defRPr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(၄)	ကဗျာ	(၉ ပုဒ်)</a:t>
            </a:r>
          </a:p>
          <a:p>
            <a:pPr>
              <a:lnSpc>
                <a:spcPct val="150000"/>
              </a:lnSpc>
              <a:defRPr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(၅)	စကားပြေ	(၃ ပုဒ်)</a:t>
            </a:r>
          </a:p>
          <a:p>
            <a:pPr>
              <a:lnSpc>
                <a:spcPct val="150000"/>
              </a:lnSpc>
              <a:defRPr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(၆)	လေ့ကျင့်ခန်းများ	(၁၆ ပုဒ်)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4419600" y="1371600"/>
            <a:ext cx="4724400" cy="221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ဒုတိယဆင့်</a:t>
            </a:r>
          </a:p>
          <a:p>
            <a:pPr eaLnBrk="1" hangingPunct="1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(၁)	စကားပြေ၊ ဖတ်စာ	(၁၀ ပုဒ်)</a:t>
            </a:r>
          </a:p>
          <a:p>
            <a:pPr eaLnBrk="1" hangingPunct="1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	(စကားထာ၊ဆိုရိုးစကား)	</a:t>
            </a:r>
          </a:p>
          <a:p>
            <a:pPr eaLnBrk="1" hangingPunct="1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(၂)	ပုံပြင်			(၆ ပုဒ်)</a:t>
            </a:r>
          </a:p>
          <a:p>
            <a:pPr eaLnBrk="1" hangingPunct="1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(၃)	ကဗျာများ		(၁၀ ပုဒ်)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71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99CD1EC-8E77-48D7-AE32-114ECB251A4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0" y="0"/>
            <a:ext cx="7620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my-MM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yidaungsu" panose="020B0502040204020203" pitchFamily="34" charset="0"/>
                <a:ea typeface="+mj-ea"/>
                <a:cs typeface="Pyidaungsu" panose="020B0502040204020203" pitchFamily="34" charset="0"/>
              </a:rPr>
              <a:t>ဗျည်းသင်ခန်းစာများနှင့်သင်ကြားချိန်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my-MM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yidaungsu" panose="020B0502040204020203" pitchFamily="34" charset="0"/>
                <a:ea typeface="+mj-ea"/>
                <a:cs typeface="Pyidaungsu" panose="020B0502040204020203" pitchFamily="34" charset="0"/>
              </a:rPr>
              <a:t>ရွတ်ဆိုရန်</a:t>
            </a:r>
          </a:p>
        </p:txBody>
      </p:sp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527957" y="843926"/>
            <a:ext cx="167640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3200" b="1" dirty="0">
                <a:latin typeface="Pyidaungsu" panose="020B0502040204020203" pitchFamily="34" charset="0"/>
                <a:cs typeface="Pyidaungsu" panose="020B0502040204020203" pitchFamily="34" charset="0"/>
              </a:rPr>
              <a:t>ရွတ်ဆိုရန်</a:t>
            </a:r>
            <a:endParaRPr lang="en-US" sz="32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5990771" y="858723"/>
            <a:ext cx="243840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3200" b="1" dirty="0">
                <a:latin typeface="Pyidaungsu" panose="020B0502040204020203" pitchFamily="34" charset="0"/>
                <a:cs typeface="Pyidaungsu" panose="020B0502040204020203" pitchFamily="34" charset="0"/>
              </a:rPr>
              <a:t>(၄၀) မိနစ် (၄) ချိန်</a:t>
            </a:r>
            <a:endParaRPr lang="en-US" sz="32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78" name="TextBox 6"/>
          <p:cNvSpPr txBox="1">
            <a:spLocks noChangeArrowheads="1"/>
          </p:cNvSpPr>
          <p:nvPr/>
        </p:nvSpPr>
        <p:spPr bwMode="auto">
          <a:xfrm>
            <a:off x="457200" y="1371600"/>
            <a:ext cx="4191000" cy="341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(၁)	ဗျည်းအမည်ပြလင်္ကာရွတ်ဆိုရန်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(၂)	ဗျည်းအသံထွက်ပုံလင်္ကာရွတ်ဆိုရန် 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(၃)	ဗျည်းများနှင့်သရများ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(၄)	ဗျည်းအမည်များ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(၅)	ဗျည်းအက္ခရာ ရေးဆွဲနည်း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(၆)	ဗျည်းဖတ်စာများ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79" name="TextBox 10"/>
          <p:cNvSpPr txBox="1">
            <a:spLocks noChangeArrowheads="1"/>
          </p:cNvSpPr>
          <p:nvPr/>
        </p:nvSpPr>
        <p:spPr bwMode="auto">
          <a:xfrm>
            <a:off x="5943600" y="1401763"/>
            <a:ext cx="2438400" cy="341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(၄၀) မိနစ် (၄) ချိန်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(၄၀) မိနစ် (၄) ချိန်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(၄၀) မိနစ် (၄) ချိန်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(၄၀) မိနစ် (၄) ချိန်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(၄၀) မိနစ် (၄) ချိန်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(၄၀) မိနစ် (၄) ချိန်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80" name="TextBox 11"/>
          <p:cNvSpPr txBox="1">
            <a:spLocks noChangeArrowheads="1"/>
          </p:cNvSpPr>
          <p:nvPr/>
        </p:nvSpPr>
        <p:spPr bwMode="auto">
          <a:xfrm>
            <a:off x="495300" y="4875038"/>
            <a:ext cx="8305800" cy="134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057400" indent="-2057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ရည်ရွယ်ချက်။	ဗျည်းအက္ခရာအမည်၊ ပုံသဏ္ဌာန်နှင့်အသံတို့ကိုစွဲမြဲစွာမှတ်မိစေရန်၊</a:t>
            </a:r>
          </a:p>
          <a:p>
            <a:pPr eaLnBrk="1" hangingPunct="1">
              <a:lnSpc>
                <a:spcPct val="15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	ဗျည်းအက္ခရာများကို အရစ်အစွဲမှန်ကန်စွာရေးသားတတ်စေရန်၊ ဗျည်းဖတ်စာများကိုဖတ်တတ်ကူးရေးတတ်စေရန်။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076" grpId="0"/>
      <p:bldP spid="3077" grpId="0"/>
      <p:bldP spid="3078" grpId="0"/>
      <p:bldP spid="3079" grpId="0"/>
      <p:bldP spid="30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84138"/>
            <a:ext cx="8763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  <a:defRPr/>
            </a:pPr>
            <a:r>
              <a:rPr lang="my-MM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သင်စာ (ပထမနှစ်၀က်) သင်ခန်းစာများနှင့်သင်ကြားချိန်</a:t>
            </a:r>
            <a:endParaRPr lang="en-US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92100" y="855663"/>
            <a:ext cx="5194300" cy="427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(၁) ရေးချခန်း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(၂) လုံးကြီးတင်ခန်း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(၃) ချောင်းငင်ခန်း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(၄) သဝေထိုးခန်း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(၅) ယသတ်နောက်ပစ်ခန်း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(၆) သဝေထိုးခန်းရေးချခန်း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(၇) လုံးကြီးတင်ချောင်းငင်ခန်း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(၈) ဏသတ်၊ နသတ်၊ မသတ်၊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	သေးသေးတင်ခန်း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6114" y="5822800"/>
            <a:ext cx="90678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00200" indent="-16002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ရည်ရွယ်ချက်။	။	သရလင်္ကာမှအသံ (၃)သံပြောင်းလဲပုံကို ကလေးများပျော်ရွှင်စွာရွတ်ဆိုနိုင်စေရန်။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64100" y="838200"/>
            <a:ext cx="3975100" cy="433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(၉) ယပင့် ရရစ်ခန်း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(၁၀) ၀ဆွဲခန်း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(၁၁) ဟထိုးခန်း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(၁၂) ယပင့်/ရရစ် ၀ဆွဲခန်း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(၁၃) ယပင့်/ရရစ် ဟထိုးခန်း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(၁၄) ၀ဆွဲဟထိုးခန်း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(၁၅) ကသတ်ခန်း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 (၁၆) ကသတ်ခန်းအဆက်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2100" y="5210891"/>
            <a:ext cx="78486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သင်ချိန်။	 ။ (၄၀) မိနစ်၊ (၄)ချိန်စီ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647113" y="6408738"/>
            <a:ext cx="366712" cy="365125"/>
          </a:xfrm>
        </p:spPr>
        <p:txBody>
          <a:bodyPr/>
          <a:lstStyle/>
          <a:p>
            <a:pPr>
              <a:defRPr/>
            </a:pPr>
            <a:fld id="{6820C4D9-5F38-4207-B9A3-904595FC45B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685800"/>
          </a:xfrm>
        </p:spPr>
        <p:txBody>
          <a:bodyPr/>
          <a:lstStyle/>
          <a:p>
            <a:pPr>
              <a:defRPr/>
            </a:pPr>
            <a: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ဖတ်စာ (ပထမနှစ်၀က်) သင်ခန်းစာများနှင့် သင်ကြားချိန်</a:t>
            </a:r>
            <a:endParaRPr lang="en-MY" sz="2800" dirty="0">
              <a:solidFill>
                <a:srgbClr val="C00000"/>
              </a:solidFill>
              <a:latin typeface="Pyidaungsu" panose="020B0502040204020203" pitchFamily="34" charset="0"/>
              <a:ea typeface="Myanmar3" pitchFamily="18" charset="0"/>
              <a:cs typeface="Pyidaungsu" panose="020B0502040204020203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" y="685800"/>
            <a:ext cx="2057400" cy="433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(၁) 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(၂) 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(၃) 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(၄) 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(၅) 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(၆) 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(၇) 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(၈)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267200" y="685800"/>
            <a:ext cx="4419600" cy="433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(၉)  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(၁၀) ရွာသာယာ 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(၁၁) အရှေ့ရွာ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(၁၂) ချွေတာငွေစုကောင်းကျိုးြုပ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(၁၃) ဆရာတော်ဦးဇ၀န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(၁၄) ထမဲနဲ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(၁၅) နံနက်ခင်း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ဖတ်စာ (၁၆) တို့လယ်သမား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272" name="TextBox 1"/>
          <p:cNvSpPr txBox="1">
            <a:spLocks noChangeArrowheads="1"/>
          </p:cNvSpPr>
          <p:nvPr/>
        </p:nvSpPr>
        <p:spPr bwMode="auto">
          <a:xfrm>
            <a:off x="685800" y="5051407"/>
            <a:ext cx="79248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အင်္ဂလိပ်လနှင့်ရက်များ၊ စကားအသုံးအနှုန်း (၁) နှင့် (၂)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5800" y="5495122"/>
            <a:ext cx="78486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သင်ချိန်။	 ။ (၄၀) မိနစ်၊ (၄)ချိန်စီ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81000" y="6049665"/>
            <a:ext cx="89916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00200" indent="-16002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ရည်ရွယ်ချက်။	။ စာဖတ်ပြီးနားလည်နိုင်စွမ်းရှိစေရန်၊ ခွဲခြမ်းစိတ်ဖြာတတ်စေရန်။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  <p:bldP spid="11272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9155577-3AFC-4613-A322-55A2AFD2E67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0" y="293688"/>
            <a:ext cx="7620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my-MM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yidaungsu" panose="020B0502040204020203" pitchFamily="34" charset="0"/>
                <a:ea typeface="+mj-ea"/>
                <a:cs typeface="Pyidaungsu" panose="020B0502040204020203" pitchFamily="34" charset="0"/>
              </a:rPr>
              <a:t>ပထမနှစ်၀က် ကဗျာသင်ခန်းစာများနှင့် သင်ကြားချိန်</a:t>
            </a:r>
            <a:endParaRPr lang="en-MY" sz="3600" dirty="0">
              <a:solidFill>
                <a:srgbClr val="0070C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78" name="TextBox 6"/>
          <p:cNvSpPr txBox="1">
            <a:spLocks noChangeArrowheads="1"/>
          </p:cNvSpPr>
          <p:nvPr/>
        </p:nvSpPr>
        <p:spPr bwMode="auto">
          <a:xfrm>
            <a:off x="762000" y="1143000"/>
            <a:ext cx="4191000" cy="2826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(၁)	တူတူရေ၀ါး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(၂)	မနီလိမ္မာဖို့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(၃)	ချိုးကလေး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(၄)	လယ်စောင့်တဲ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(၅)	အားလုံးညီညွတ်တယ်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457700" y="1259114"/>
            <a:ext cx="4191000" cy="224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(၆)	ကြ</a:t>
            </a:r>
            <a:r>
              <a:rPr lang="en-US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ွက်</a:t>
            </a: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ကလေး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(၇)	ကြက်ဖတိန်ညင်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(၈)	သပြေသီးကောက်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(၉)	မြန်မာ့ကျောင်းသူ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1000" y="5215296"/>
            <a:ext cx="89916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00200" indent="-16002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ရည်ရွယ်ချက်။	။ ကဗျာကိုရွတ်ဆိုတတ်စေရန်၊နားလည်သလိုပြန်ပြောတတ်စေရန်။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81000" y="4388867"/>
            <a:ext cx="78486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သင်ချိန်။	 ။ (၃၀) မိနစ်၊ (၂)ချိန်စီ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078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9BD49BB-593A-4B8A-911C-2A5502C4B48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0" y="254000"/>
            <a:ext cx="7620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my-MM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yidaungsu" panose="020B0502040204020203" pitchFamily="34" charset="0"/>
                <a:ea typeface="+mj-ea"/>
                <a:cs typeface="Pyidaungsu" panose="020B0502040204020203" pitchFamily="34" charset="0"/>
              </a:rPr>
              <a:t>လေ့ကျင့်ရန် လေ့ကျင့်ခန်းများ</a:t>
            </a:r>
            <a:endParaRPr lang="en-MY" sz="3600" dirty="0">
              <a:solidFill>
                <a:srgbClr val="0066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78" name="TextBox 6"/>
          <p:cNvSpPr txBox="1">
            <a:spLocks noChangeArrowheads="1"/>
          </p:cNvSpPr>
          <p:nvPr/>
        </p:nvSpPr>
        <p:spPr bwMode="auto">
          <a:xfrm>
            <a:off x="152400" y="1209675"/>
            <a:ext cx="4267200" cy="458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(၁)	အခြေခံလေ့ကျင့်ခန်းများ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(၂)	ရေးချလေ့ကျင့်ခန်းများ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(၃)	လုံးကြီးတင်လေ့ကျင့်ခန်းများ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(၄)	ချောင်းငင်လေ့ကျင့်ခန်းများ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(၅)	သဝေထိုးလေ့ကျင့်ခန်းများ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(၆)	ယသတ်နောက်ပစ်လေ့ကျင့်ခန်းများ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(၇)	သဝေထိုးရေးချလေ့ကျင့်ခန်းများ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(၈)	လုံးကြီးတင်ချောင်းငင်လေ့ကျင့်ခန်းများ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79" name="TextBox 10"/>
          <p:cNvSpPr txBox="1">
            <a:spLocks noChangeArrowheads="1"/>
          </p:cNvSpPr>
          <p:nvPr/>
        </p:nvSpPr>
        <p:spPr bwMode="auto">
          <a:xfrm>
            <a:off x="4419600" y="1209675"/>
            <a:ext cx="5181600" cy="458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08000" indent="-5080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(၉)	နသတ်မသတ်သေးသေးတင်လေ့ကျင့်ခန်းများ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(၁၀)	ယပင့်၊ ရရစ်လေ့ကျင့်ခန်းများ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(၁၁) ၀ဆွဲလေ့ကျင့်ခန်းများ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(၁၂) ဟထိုးလေ့ကျင့်ခန်းများ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(၁၃) ယပင့်၀ဆွဲ၊ရရစ်၀ဆွဲလေ့ကျင့်ခန်းများ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(၁၄) ၀ဆွဲဟထိုးလေ့ကျင့်ခန်းများ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(၁၅) ကသတ်လေ့ကျင့်ခန်းများ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(၁၆) သဝေထိုးရေးချကသတ်လေ့ကျင့်ခန်းများ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078" grpId="0"/>
      <p:bldP spid="30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orizontal Scroll 13"/>
          <p:cNvSpPr/>
          <p:nvPr/>
        </p:nvSpPr>
        <p:spPr bwMode="auto">
          <a:xfrm>
            <a:off x="4648200" y="2971800"/>
            <a:ext cx="3810000" cy="2133600"/>
          </a:xfrm>
          <a:prstGeom prst="horizontalScroll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381000"/>
            <a:ext cx="3581400" cy="609600"/>
          </a:xfrm>
        </p:spPr>
        <p:txBody>
          <a:bodyPr/>
          <a:lstStyle/>
          <a:p>
            <a:pPr>
              <a:defRPr/>
            </a:pPr>
            <a:r>
              <a:rPr lang="my-MM" sz="3800" dirty="0">
                <a:solidFill>
                  <a:srgbClr val="FF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သတိပြုရန်</a:t>
            </a:r>
            <a:endParaRPr lang="en-MY" sz="3800" dirty="0">
              <a:solidFill>
                <a:srgbClr val="FF00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47D35DF-8440-411C-86B9-720933D3FDC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0" name="Horizontal Scroll 19"/>
          <p:cNvSpPr/>
          <p:nvPr/>
        </p:nvSpPr>
        <p:spPr bwMode="auto">
          <a:xfrm>
            <a:off x="647700" y="1143000"/>
            <a:ext cx="3848100" cy="2209800"/>
          </a:xfrm>
          <a:prstGeom prst="horizontalScroll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6" name="TextBox 12"/>
          <p:cNvSpPr txBox="1">
            <a:spLocks noChangeArrowheads="1"/>
          </p:cNvSpPr>
          <p:nvPr/>
        </p:nvSpPr>
        <p:spPr bwMode="auto">
          <a:xfrm>
            <a:off x="5029200" y="3276600"/>
            <a:ext cx="3276600" cy="134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အားလုံးသင်ပြီးမှ</a:t>
            </a:r>
          </a:p>
          <a:p>
            <a:pPr eaLnBrk="1" hangingPunct="1">
              <a:lnSpc>
                <a:spcPct val="150000"/>
              </a:lnSpc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လေ့ကျင့်ခန်းများကို</a:t>
            </a:r>
          </a:p>
          <a:p>
            <a:pPr eaLnBrk="1" hangingPunct="1">
              <a:lnSpc>
                <a:spcPct val="150000"/>
              </a:lnSpc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အစမှအဆုံးဆောင်ရွက်ရန်မဟုတ်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4344" name="TextBox 23"/>
          <p:cNvSpPr txBox="1">
            <a:spLocks noChangeArrowheads="1"/>
          </p:cNvSpPr>
          <p:nvPr/>
        </p:nvSpPr>
        <p:spPr bwMode="auto">
          <a:xfrm>
            <a:off x="1066800" y="1573356"/>
            <a:ext cx="3200400" cy="134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သင်စာတစ်မျိုးသင်ပြီးတိုင်း</a:t>
            </a:r>
          </a:p>
          <a:p>
            <a:pPr eaLnBrk="1" hangingPunct="1">
              <a:lnSpc>
                <a:spcPct val="150000"/>
              </a:lnSpc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သက်ဆိုင်ရာလေ့ကျင့်ခန်းကို ဆောင်ရွက်ရန်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/>
      <p:bldP spid="20" grpId="0" animBg="1"/>
      <p:bldP spid="14346" grpId="0"/>
      <p:bldP spid="143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CE75C4-51AF-4D29-AA5F-4544D09D4C2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147786"/>
            <a:ext cx="7620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my-MM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yidaungsu" panose="020B0502040204020203" pitchFamily="34" charset="0"/>
                <a:ea typeface="+mj-ea"/>
                <a:cs typeface="Pyidaungsu" panose="020B0502040204020203" pitchFamily="34" charset="0"/>
              </a:rPr>
              <a:t> (ဒုတိယဆင့်) ကဗျာသင်ကြားခြင်း</a:t>
            </a:r>
            <a:endParaRPr lang="en-MY" sz="3600" dirty="0">
              <a:solidFill>
                <a:srgbClr val="0066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819150"/>
            <a:ext cx="2133600" cy="4411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my-MM" sz="3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ကဗျာ (၁၅)ပုဒ်</a:t>
            </a:r>
            <a:endParaRPr lang="en-US" sz="3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66950" y="855663"/>
            <a:ext cx="6705600" cy="15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ရိုးရာကဗျာ 	(ကြာအေး၊၊ ရွှေစွန်ညို)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ဆရာ့ကျေးဇူးဖော်ကျူးကဗျာ (ဆရာ့ကျေးဇူး၊ပညာရဖို့)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ခေတ်သစ်ကဗျာ 	(၀င်္ကပါ၊ ပန်းသည်၊ ဥပုသ်စောင့်)</a:t>
            </a:r>
            <a:endParaRPr lang="en-US" sz="2800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2876550"/>
            <a:ext cx="2133600" cy="4411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my-MM" sz="34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သင်ကြားနည်း</a:t>
            </a:r>
            <a:endParaRPr lang="en-US" sz="3400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266950" y="2743200"/>
            <a:ext cx="7162800" cy="29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ကဗျာပါသရုပ်ဖော်ပုံလေ့လာခံစားစေရန်။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မိမိထင်မြင်ချက်ပေးတတ်အောင်လေ့ကျင့်ပေးရန်။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ဆရာကနမူနာရွတ်ဆိုပြပြီး ကလေးများတစ်တန်းလုံး၊ အုပ်စုလိုက်တစ်ဦးချင်း ရွတ်ဆိုစေရန်။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အသံတူ၊ ကာရန်တူစာလုံးများနားထောင်စေရန်။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နားလည်သလိုပြောပြစေရန်။</a:t>
            </a:r>
            <a:endParaRPr lang="en-US" sz="2800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123EFA7-329D-4E50-8BAC-A33CA54D91E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1219200"/>
            <a:ext cx="2133600" cy="1779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my-MM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စကားပြေ (၁၄)ပုဒ်</a:t>
            </a:r>
          </a:p>
          <a:p>
            <a:pPr>
              <a:lnSpc>
                <a:spcPct val="150000"/>
              </a:lnSpc>
              <a:defRPr/>
            </a:pPr>
            <a:r>
              <a:rPr lang="my-MM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ဆုံးမစာ</a:t>
            </a:r>
          </a:p>
          <a:p>
            <a:pPr>
              <a:lnSpc>
                <a:spcPct val="150000"/>
              </a:lnSpc>
              <a:defRPr/>
            </a:pPr>
            <a:r>
              <a:rPr lang="my-MM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စကားထာ</a:t>
            </a:r>
          </a:p>
          <a:p>
            <a:pPr>
              <a:lnSpc>
                <a:spcPct val="150000"/>
              </a:lnSpc>
              <a:defRPr/>
            </a:pPr>
            <a:r>
              <a:rPr lang="my-MM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ဆိုရိုးစကား</a:t>
            </a:r>
            <a:endParaRPr lang="en-US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209800" y="1219200"/>
            <a:ext cx="6781800" cy="181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သင်ခန်းစာပေး 	(ရာဇကုမာရ်သားလိမ္မာ၊ သားထူးသားမြတ်)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ရပ်ရွာအကျိုးပြု	(ဦးသန့်နေအိမ်ပြတိုက်၊ကျွန်တော်တို့ရွာကလေး၊ 	တို့ရွာတို့ကျောင်း၊စံပြကျေးရွာ၊ရွေ့လျားစာကြည့်တိုက်)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အတုယူဖွယ်	(စာဖတ်သောလယ်သမားလေးမောင်ဥက္ကာ)</a:t>
            </a:r>
            <a:endParaRPr lang="en-US" sz="2600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0" y="254000"/>
            <a:ext cx="7620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my-MM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yidaungsu" panose="020B0502040204020203" pitchFamily="34" charset="0"/>
                <a:ea typeface="+mj-ea"/>
                <a:cs typeface="Pyidaungsu" panose="020B0502040204020203" pitchFamily="34" charset="0"/>
              </a:rPr>
              <a:t>(ဒုတိယဆင့်) စကားပြေသင်ကြားခြင်း</a:t>
            </a:r>
            <a:endParaRPr lang="en-MY" sz="3600" dirty="0">
              <a:solidFill>
                <a:srgbClr val="0066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508457"/>
            <a:ext cx="2133600" cy="3795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my-MM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သင်ကြားနည်း</a:t>
            </a:r>
            <a:endParaRPr lang="en-US" sz="2800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019300" y="3467982"/>
            <a:ext cx="7162800" cy="1890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SzPct val="70000"/>
              <a:buFont typeface="Arial" charset="0"/>
              <a:buChar char="•"/>
            </a:pPr>
            <a:r>
              <a:rPr lang="my-MM" sz="2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လက်တွေ့ဖတ်စေ၊ တစ်တန်းလုံး၊အုပ်စုလိုက်တစ်ဦးချင်းဖတ်စေ၊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SzPct val="70000"/>
              <a:buFont typeface="Arial" charset="0"/>
              <a:buChar char="•"/>
            </a:pPr>
            <a:r>
              <a:rPr lang="my-MM" sz="2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အဓိပ္ပာယ်ပြောစေ၊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SzPct val="70000"/>
              <a:buFont typeface="Arial" charset="0"/>
              <a:buChar char="•"/>
            </a:pPr>
            <a:r>
              <a:rPr lang="my-MM" sz="2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ဇာတ်ဟန်ခင်းကျင်းစေ၊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SzPct val="70000"/>
              <a:buFont typeface="Arial" charset="0"/>
              <a:buChar char="•"/>
            </a:pPr>
            <a:r>
              <a:rPr lang="my-MM" sz="2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နှိုင်းယှဉေ်၀ဖန်စေ၊</a:t>
            </a:r>
            <a:endParaRPr lang="en-US" sz="2600" dirty="0">
              <a:solidFill>
                <a:srgbClr val="00B05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FEB5FE-7F45-4392-92D1-3097614B912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4000" y="1379538"/>
            <a:ext cx="2133600" cy="4411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my-MM" sz="3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ပုံပြင် (၈)ပုဒ်</a:t>
            </a:r>
            <a:endParaRPr lang="en-US" sz="3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057400" y="1404938"/>
            <a:ext cx="7239000" cy="193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သမိုင်းပုံပြင် 	(အလိုကြီးအရနည်း၊ အဘိုးအိုနှင့်သားများ၊ သားလိမ္မာနှင့် 	ယုန်ကလေး၊ မိုးခြိမ်းသံကြောက်တဲ့အမေ)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သင်ခန်းစာယူဖွယ်	(ပိုနေမြဲကျားနေမြဲ)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အတုယူဖွယ်	(ဉာဏ်ကောင်းသောကျီး ...)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2000" y="406400"/>
            <a:ext cx="7620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my-MM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yidaungsu" panose="020B0502040204020203" pitchFamily="34" charset="0"/>
                <a:ea typeface="+mj-ea"/>
                <a:cs typeface="Pyidaungsu" panose="020B0502040204020203" pitchFamily="34" charset="0"/>
              </a:rPr>
              <a:t> (ဒုတိယဆင့်) ပုံပြင်သင်ကြားခြင်း</a:t>
            </a:r>
            <a:endParaRPr lang="en-MY" sz="3600" dirty="0">
              <a:solidFill>
                <a:srgbClr val="00660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800" y="3429000"/>
            <a:ext cx="2133600" cy="4411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my-MM" sz="34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သင်ကြားနည်း</a:t>
            </a:r>
            <a:endParaRPr lang="en-US" sz="3400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06600" y="3468688"/>
            <a:ext cx="7162800" cy="251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SzPct val="70000"/>
              <a:buFont typeface="Arial" charset="0"/>
              <a:buChar char="•"/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ဆရာကအသံနေ၊ အသံထားဖြင့်ဖတ်ပြရန်။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SzPct val="70000"/>
              <a:buFont typeface="Arial" charset="0"/>
              <a:buChar char="•"/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တစ်တန်းလုံး၊ အုပ်စုလိုက်တစ်ဦးချင်းဖတ်စေရန်။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SzPct val="70000"/>
              <a:buFont typeface="Arial" charset="0"/>
              <a:buChar char="•"/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ဆရာကဟန်အမူအရာဖြင့်ပြောပြရန်။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SzPct val="70000"/>
              <a:buFont typeface="Arial" charset="0"/>
              <a:buChar char="•"/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ကလေးကဆရာ့အတုယူစေရန်။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SzPct val="70000"/>
              <a:buFont typeface="Arial" charset="0"/>
              <a:buChar char="•"/>
            </a:pPr>
            <a:r>
              <a:rPr lang="my-MM" sz="28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ကလေးများကိုထင်မြင်ယူဆချက်များမေးမြန်းရန်။</a:t>
            </a:r>
            <a:endParaRPr lang="en-US" sz="2800" dirty="0">
              <a:solidFill>
                <a:srgbClr val="00B05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0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02DAF2-CBAB-4FDF-9073-D59EA4CFCA0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" name="Wave 1"/>
          <p:cNvSpPr/>
          <p:nvPr/>
        </p:nvSpPr>
        <p:spPr bwMode="auto">
          <a:xfrm>
            <a:off x="3048000" y="304800"/>
            <a:ext cx="3962400" cy="1490663"/>
          </a:xfrm>
          <a:prstGeom prst="wave">
            <a:avLst/>
          </a:prstGeom>
          <a:solidFill>
            <a:srgbClr val="EB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2" name="TextBox 15"/>
          <p:cNvSpPr txBox="1">
            <a:spLocks noChangeArrowheads="1"/>
          </p:cNvSpPr>
          <p:nvPr/>
        </p:nvSpPr>
        <p:spPr bwMode="auto">
          <a:xfrm>
            <a:off x="889000" y="1676400"/>
            <a:ext cx="284480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3200" b="1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သင်ပြမှုပုံစံပါ</a:t>
            </a:r>
            <a:endParaRPr lang="en-US" sz="3200" b="1" dirty="0">
              <a:solidFill>
                <a:srgbClr val="00B05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2667000"/>
            <a:ext cx="7162800" cy="31136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71500" indent="-571500">
              <a:lnSpc>
                <a:spcPct val="130000"/>
              </a:lnSpc>
              <a:spcBef>
                <a:spcPts val="600"/>
              </a:spcBef>
              <a:buSzPct val="70000"/>
              <a:buFont typeface="Wingdings" pitchFamily="2" charset="2"/>
              <a:buChar char="Ø"/>
              <a:tabLst>
                <a:tab pos="2635250" algn="l"/>
              </a:tabLst>
              <a:defRPr/>
            </a:pPr>
            <a:r>
              <a:rPr lang="my-MM" sz="30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</a:t>
            </a:r>
          </a:p>
          <a:p>
            <a:pPr marL="571500" indent="-571500">
              <a:lnSpc>
                <a:spcPct val="130000"/>
              </a:lnSpc>
              <a:spcBef>
                <a:spcPts val="600"/>
              </a:spcBef>
              <a:buSzPct val="70000"/>
              <a:buFont typeface="Wingdings" pitchFamily="2" charset="2"/>
              <a:buChar char="Ø"/>
              <a:tabLst>
                <a:tab pos="2635250" algn="l"/>
              </a:tabLst>
              <a:defRPr/>
            </a:pPr>
            <a:r>
              <a:rPr lang="my-MM" sz="30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သင်ကြားသင်ယူမှုလုပ်ငန်းစဉ်</a:t>
            </a:r>
          </a:p>
          <a:p>
            <a:pPr marL="571500" indent="-571500">
              <a:lnSpc>
                <a:spcPct val="130000"/>
              </a:lnSpc>
              <a:spcBef>
                <a:spcPts val="600"/>
              </a:spcBef>
              <a:buSzPct val="70000"/>
              <a:buFont typeface="Wingdings" pitchFamily="2" charset="2"/>
              <a:buChar char="Ø"/>
              <a:tabLst>
                <a:tab pos="2635250" algn="l"/>
              </a:tabLst>
              <a:defRPr/>
            </a:pPr>
            <a:r>
              <a:rPr lang="my-MM" sz="30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သင်ထောက်ကူပစ္စည်း</a:t>
            </a:r>
          </a:p>
          <a:p>
            <a:pPr marL="571500" indent="-571500">
              <a:lnSpc>
                <a:spcPct val="130000"/>
              </a:lnSpc>
              <a:spcBef>
                <a:spcPts val="600"/>
              </a:spcBef>
              <a:buSzPct val="70000"/>
              <a:buFont typeface="Wingdings" pitchFamily="2" charset="2"/>
              <a:buChar char="Ø"/>
              <a:tabLst>
                <a:tab pos="2635250" algn="l"/>
              </a:tabLst>
              <a:defRPr/>
            </a:pPr>
            <a:r>
              <a:rPr lang="my-MM" sz="30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တတ်မြောက်မှုစစ်ဆေးခြင်း</a:t>
            </a:r>
            <a:endParaRPr lang="en-US" sz="3000" b="1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tabLst>
                <a:tab pos="457200" algn="l"/>
                <a:tab pos="2635250" algn="l"/>
              </a:tabLst>
              <a:defRPr/>
            </a:pPr>
            <a:r>
              <a:rPr lang="en-US" sz="4000" b="1" dirty="0">
                <a:solidFill>
                  <a:srgbClr val="7030A0"/>
                </a:solidFill>
                <a:latin typeface="Metrix-1" pitchFamily="18" charset="0"/>
              </a:rPr>
              <a:t>	</a:t>
            </a:r>
            <a:r>
              <a:rPr lang="my-MM" sz="2800" b="1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တို့ကိုအချိတ်အဆက်မိမိဖြင့် ဂရုပြုသင်ကြားရန်။</a:t>
            </a:r>
          </a:p>
          <a:p>
            <a:pPr>
              <a:lnSpc>
                <a:spcPct val="130000"/>
              </a:lnSpc>
              <a:spcBef>
                <a:spcPts val="600"/>
              </a:spcBef>
              <a:tabLst>
                <a:tab pos="457200" algn="l"/>
                <a:tab pos="2635250" algn="l"/>
              </a:tabLst>
              <a:defRPr/>
            </a:pPr>
            <a:endParaRPr lang="en-US" sz="4000" b="1" dirty="0">
              <a:solidFill>
                <a:srgbClr val="00B050"/>
              </a:solidFill>
              <a:latin typeface="Metrix-1" pitchFamily="18" charset="0"/>
            </a:endParaRPr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3733800" y="711200"/>
            <a:ext cx="297180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my-MM" sz="28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အထူးသတိပြုဆောင်ရွက်ရန်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412" grpId="0"/>
      <p:bldP spid="174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3600"/>
            <a:ext cx="7772400" cy="1524000"/>
          </a:xfrm>
        </p:spPr>
        <p:txBody>
          <a:bodyPr/>
          <a:lstStyle/>
          <a:p>
            <a:pPr>
              <a:defRPr/>
            </a:pPr>
            <a:r>
              <a:rPr lang="my-MM" sz="3600" dirty="0">
                <a:latin typeface="Pyidaungsu" panose="020B0502040204020203" pitchFamily="34" charset="0"/>
                <a:cs typeface="Pyidaungsu" panose="020B0502040204020203" pitchFamily="34" charset="0"/>
              </a:rPr>
              <a:t>ကျေးဇူးတင်ပါသည်။</a:t>
            </a:r>
            <a:endParaRPr lang="en-MY" sz="3600" dirty="0">
              <a:solidFill>
                <a:srgbClr val="00B05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51E46D-AC83-46A2-BC1C-3D272FA15D5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6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5.8|19.4|18|7.9|1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51.6|8|2.5|3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1.9|17|1.8|44.1|1.9|24.5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2.2|15.4|3.3|16.8|1.9|26.8|1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2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20|1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7|2.1|30.2|4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2|16.8|11.1|6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2.8|14.3|2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.6|10.8|1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9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5.2|19.8|2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1.8|11.2|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9.7|2.8|2|2.1|2.2|2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heme/theme1.xml><?xml version="1.0" encoding="utf-8"?>
<a:theme xmlns:a="http://schemas.openxmlformats.org/drawingml/2006/main" name="1_Default Design">
  <a:themeElements>
    <a:clrScheme name="1_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12954</TotalTime>
  <Words>4822</Words>
  <Application>Microsoft Office PowerPoint</Application>
  <PresentationFormat>On-screen Show (4:3)</PresentationFormat>
  <Paragraphs>260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Metrix-1</vt:lpstr>
      <vt:lpstr>Pyidaungsu</vt:lpstr>
      <vt:lpstr>Times New Roman</vt:lpstr>
      <vt:lpstr>Wingdings</vt:lpstr>
      <vt:lpstr>1_Default Design</vt:lpstr>
      <vt:lpstr>  ကျောင်းပြင်ပမူလတန်းပညာရေး  မြန်မာစာ သင်ကြားမှု မိတ်ဆက်  e -Learning Program  </vt:lpstr>
      <vt:lpstr>ကျောင်းပြင်ပမူလတန်းပညာရေး (မြန်မာစာ) အမှာစာ</vt:lpstr>
      <vt:lpstr>မြန်မာစာ ဆရာ့လမ်းညွှန် ရည်ရွယ်ချက်</vt:lpstr>
      <vt:lpstr>မြန်မာစာ(ပထမဆင့်)အနည်းဆုံးအခြေခံတတ်ကျွမ်းမှုများ</vt:lpstr>
      <vt:lpstr>မြန်မာစာ (ဒုတိယဆင့်)အနည်းဆုံးအခြေခံတတ်ကျွမ်းမှုများ</vt:lpstr>
      <vt:lpstr>သင်ခန်းစာအမျိုးအစားများ</vt:lpstr>
      <vt:lpstr>PowerPoint Presentation</vt:lpstr>
      <vt:lpstr>PowerPoint Presentation</vt:lpstr>
      <vt:lpstr> ဖတ်စာ (ပထမနှစ်၀က်) သင်ခန်းစာများနှင့် သင်ကြားချိန်</vt:lpstr>
      <vt:lpstr>PowerPoint Presentation</vt:lpstr>
      <vt:lpstr>PowerPoint Presentation</vt:lpstr>
      <vt:lpstr>သတိပြုရန်</vt:lpstr>
      <vt:lpstr>PowerPoint Presentation</vt:lpstr>
      <vt:lpstr>PowerPoint Presentation</vt:lpstr>
      <vt:lpstr>PowerPoint Presentation</vt:lpstr>
      <vt:lpstr>PowerPoint Presentation</vt:lpstr>
      <vt:lpstr>ကျေးဇူးတင်ပါသည်။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MSI</dc:creator>
  <cp:lastModifiedBy>Soe Naung</cp:lastModifiedBy>
  <cp:revision>1589</cp:revision>
  <dcterms:created xsi:type="dcterms:W3CDTF">2010-05-07T10:23:34Z</dcterms:created>
  <dcterms:modified xsi:type="dcterms:W3CDTF">2020-10-07T08:01:08Z</dcterms:modified>
</cp:coreProperties>
</file>